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jpeg" ContentType="image/jpeg"/>
  <Default Extension="emf" ContentType="image/x-emf"/>
  <Default Extension="wmf" ContentType="image/x-wmf"/>
  <Default Extension="wma" ContentType="audio/x-ms-wma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8" r:id="rId2"/>
  </p:sldMasterIdLst>
  <p:notesMasterIdLst>
    <p:notesMasterId r:id="rId21"/>
  </p:notesMasterIdLst>
  <p:handoutMasterIdLst>
    <p:handoutMasterId r:id="rId22"/>
  </p:handoutMasterIdLst>
  <p:sldIdLst>
    <p:sldId id="256" r:id="rId3"/>
    <p:sldId id="258" r:id="rId4"/>
    <p:sldId id="265" r:id="rId5"/>
    <p:sldId id="266" r:id="rId6"/>
    <p:sldId id="267" r:id="rId7"/>
    <p:sldId id="268" r:id="rId8"/>
    <p:sldId id="269" r:id="rId9"/>
    <p:sldId id="270" r:id="rId10"/>
    <p:sldId id="271" r:id="rId11"/>
    <p:sldId id="272" r:id="rId12"/>
    <p:sldId id="273" r:id="rId13"/>
    <p:sldId id="264" r:id="rId14"/>
    <p:sldId id="262" r:id="rId15"/>
    <p:sldId id="263" r:id="rId16"/>
    <p:sldId id="274" r:id="rId17"/>
    <p:sldId id="275" r:id="rId18"/>
    <p:sldId id="276" r:id="rId19"/>
    <p:sldId id="277" r:id="rId20"/>
  </p:sldIdLst>
  <p:sldSz cx="12192000" cy="6858000"/>
  <p:notesSz cx="6735763" cy="9869488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533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70736" autoAdjust="0"/>
  </p:normalViewPr>
  <p:slideViewPr>
    <p:cSldViewPr>
      <p:cViewPr varScale="1">
        <p:scale>
          <a:sx n="79" d="100"/>
          <a:sy n="79" d="100"/>
        </p:scale>
        <p:origin x="1218" y="9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88" d="100"/>
          <a:sy n="88" d="100"/>
        </p:scale>
        <p:origin x="2754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handoutMaster" Target="handoutMasters/handoutMaster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image" Target="../media/image7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8831" cy="4951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15373" y="0"/>
            <a:ext cx="2918831" cy="4951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6D814F-6E0E-46CE-8517-BB35E06AFC5C}" type="datetimeFigureOut">
              <a:rPr lang="ru-RU" smtClean="0"/>
              <a:t>04.02.2021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9374301"/>
            <a:ext cx="2918831" cy="4951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15373" y="9374301"/>
            <a:ext cx="2918831" cy="4951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695C4D-9335-43FB-99C5-B9AB722AE70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7722169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9413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14763" y="0"/>
            <a:ext cx="2919412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0E5748-41B3-46DE-9190-8AE1BB3070CB}" type="datetimeFigureOut">
              <a:rPr lang="ru-RU" smtClean="0"/>
              <a:t>04.02.2021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407988" y="1233488"/>
            <a:ext cx="5919787" cy="3330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73100" y="4749800"/>
            <a:ext cx="5389563" cy="38862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9374188"/>
            <a:ext cx="2919413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14763" y="9374188"/>
            <a:ext cx="2919412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C3B380-8B1A-487C-8AD4-7F43E0656F2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055994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C3B380-8B1A-487C-8AD4-7F43E0656F24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742998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839788" y="4120532"/>
            <a:ext cx="10514011" cy="903855"/>
          </a:xfrm>
        </p:spPr>
        <p:txBody>
          <a:bodyPr anchor="ctr">
            <a:normAutofit/>
          </a:bodyPr>
          <a:lstStyle>
            <a:lvl1pPr algn="l">
              <a:defRPr sz="4800"/>
            </a:lvl1pPr>
          </a:lstStyle>
          <a:p>
            <a:r>
              <a:rPr lang="ru-RU" smtClean="0"/>
              <a:t>Образец заголовка</a:t>
            </a:r>
            <a:endParaRPr lang="ru-RU" dirty="0"/>
          </a:p>
        </p:txBody>
      </p:sp>
      <p:sp>
        <p:nvSpPr>
          <p:cNvPr id="9" name="Нижний колонтитул 8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ru-RU" smtClean="0"/>
              <a:t>Номер/название модуля </a:t>
            </a:r>
            <a:r>
              <a:rPr lang="en-US" smtClean="0"/>
              <a:t>| </a:t>
            </a:r>
            <a:r>
              <a:rPr lang="ru-RU" smtClean="0"/>
              <a:t>Номер/название блока </a:t>
            </a:r>
            <a:endParaRPr lang="ru-RU" dirty="0"/>
          </a:p>
        </p:txBody>
      </p:sp>
      <p:sp>
        <p:nvSpPr>
          <p:cNvPr id="10" name="Номер слайда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0FB0DE-8D94-4767-991F-04216DFF01F7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5" name="Текст 14"/>
          <p:cNvSpPr>
            <a:spLocks noGrp="1"/>
          </p:cNvSpPr>
          <p:nvPr>
            <p:ph type="body" sz="quarter" idx="12" hasCustomPrompt="1"/>
          </p:nvPr>
        </p:nvSpPr>
        <p:spPr>
          <a:xfrm>
            <a:off x="839788" y="5141913"/>
            <a:ext cx="10514012" cy="80645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ru-RU" dirty="0" smtClean="0"/>
              <a:t>Подзаголовок слайда, если основной заголовок не уместился в предыдущую строку или для пояснения.</a:t>
            </a:r>
          </a:p>
        </p:txBody>
      </p:sp>
      <p:sp>
        <p:nvSpPr>
          <p:cNvPr id="16" name="Текст 14"/>
          <p:cNvSpPr>
            <a:spLocks noGrp="1"/>
          </p:cNvSpPr>
          <p:nvPr>
            <p:ph type="body" sz="quarter" idx="13" hasCustomPrompt="1"/>
          </p:nvPr>
        </p:nvSpPr>
        <p:spPr>
          <a:xfrm>
            <a:off x="839788" y="3537012"/>
            <a:ext cx="10514012" cy="465994"/>
          </a:xfrm>
        </p:spPr>
        <p:txBody>
          <a:bodyPr anchor="b"/>
          <a:lstStyle>
            <a:lvl1pPr marL="0" indent="0">
              <a:buNone/>
              <a:defRPr baseline="0"/>
            </a:lvl1pPr>
          </a:lstStyle>
          <a:p>
            <a:pPr lvl="0"/>
            <a:r>
              <a:rPr lang="ru-RU" dirty="0" smtClean="0"/>
              <a:t>Имя Фамилия</a:t>
            </a:r>
          </a:p>
        </p:txBody>
      </p:sp>
    </p:spTree>
    <p:extLst>
      <p:ext uri="{BB962C8B-B14F-4D97-AF65-F5344CB8AC3E}">
        <p14:creationId xmlns:p14="http://schemas.microsoft.com/office/powerpoint/2010/main" val="12825875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87374" y="548968"/>
            <a:ext cx="8023225" cy="720054"/>
          </a:xfrm>
        </p:spPr>
        <p:txBody>
          <a:bodyPr/>
          <a:lstStyle/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575341" y="1496342"/>
            <a:ext cx="5364609" cy="90075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587374" y="2405958"/>
            <a:ext cx="5364610" cy="3723072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240016" y="1505202"/>
            <a:ext cx="5347675" cy="90075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240016" y="2405958"/>
            <a:ext cx="5347676" cy="3723072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>
          <a:xfrm>
            <a:off x="839788" y="6356350"/>
            <a:ext cx="7313611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ru-RU" dirty="0" smtClean="0"/>
              <a:t>Номер/название модуля </a:t>
            </a:r>
            <a:r>
              <a:rPr lang="en-US" dirty="0" smtClean="0"/>
              <a:t>| </a:t>
            </a:r>
            <a:r>
              <a:rPr lang="ru-RU" dirty="0" smtClean="0"/>
              <a:t>Номер/название блока </a:t>
            </a:r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FB0DE-8D94-4767-991F-04216DFF01F7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157267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97430" y="545939"/>
            <a:ext cx="8013170" cy="725347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59896" y="1448979"/>
            <a:ext cx="6444729" cy="468005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597430" y="1448978"/>
            <a:ext cx="4274434" cy="468005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839788" y="6356350"/>
            <a:ext cx="7313612" cy="365125"/>
          </a:xfrm>
        </p:spPr>
        <p:txBody>
          <a:bodyPr/>
          <a:lstStyle/>
          <a:p>
            <a:pPr algn="l"/>
            <a:r>
              <a:rPr lang="ru-RU" smtClean="0"/>
              <a:t>Номер/название модуля | Номер/название блока </a:t>
            </a:r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FB0DE-8D94-4767-991F-04216DFF01F7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696713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87375" y="557954"/>
            <a:ext cx="8023225" cy="720055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59896" y="1448978"/>
            <a:ext cx="6444729" cy="4680051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dirty="0" smtClean="0"/>
              <a:t>Вставка рисунка</a:t>
            </a: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587375" y="1448977"/>
            <a:ext cx="4284489" cy="468005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 smtClean="0"/>
              <a:t>Образец текста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839788" y="6356350"/>
            <a:ext cx="7313612" cy="365125"/>
          </a:xfrm>
        </p:spPr>
        <p:txBody>
          <a:bodyPr/>
          <a:lstStyle/>
          <a:p>
            <a:pPr algn="l"/>
            <a:r>
              <a:rPr lang="ru-RU" smtClean="0"/>
              <a:t>Номер/название модуля | Номер/название блока </a:t>
            </a:r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FB0DE-8D94-4767-991F-04216DFF01F7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982348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87375" y="908050"/>
            <a:ext cx="8023225" cy="7207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87375" y="1808162"/>
            <a:ext cx="11017250" cy="3997325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ru-RU" dirty="0" smtClean="0"/>
              <a:t>Номер/название модуля </a:t>
            </a:r>
            <a:r>
              <a:rPr lang="en-US" dirty="0" smtClean="0"/>
              <a:t>| </a:t>
            </a:r>
            <a:r>
              <a:rPr lang="ru-RU" dirty="0" smtClean="0"/>
              <a:t>Номер/название блока 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FB0DE-8D94-4767-991F-04216DFF01F7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99884296"/>
      </p:ext>
    </p:extLst>
  </p:cSld>
  <p:clrMapOvr>
    <a:masterClrMapping/>
  </p:clrMapOvr>
  <p:timing>
    <p:tnLst>
      <p:par>
        <p:cTn id="1" dur="indefinite" restart="never" nodeType="tmRoot"/>
      </p:par>
    </p:tnLst>
  </p:timing>
  <p:extLst>
    <p:ext uri="{DCECCB84-F9BA-43D5-87BE-67443E8EF086}">
      <p15:sldGuideLst xmlns:p15="http://schemas.microsoft.com/office/powerpoint/2012/main">
        <p15:guide id="1" orient="horz" pos="572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87375" y="908720"/>
            <a:ext cx="8023225" cy="720056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587374" y="1825624"/>
            <a:ext cx="5364609" cy="3979863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240016" y="1825625"/>
            <a:ext cx="5356142" cy="3979862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ru-RU" dirty="0" smtClean="0"/>
              <a:t>Номер/название модуля </a:t>
            </a:r>
            <a:r>
              <a:rPr lang="en-US" dirty="0" smtClean="0"/>
              <a:t>| </a:t>
            </a:r>
            <a:r>
              <a:rPr lang="ru-RU" dirty="0" smtClean="0"/>
              <a:t>Номер/название блока </a:t>
            </a: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FB0DE-8D94-4767-991F-04216DFF01F7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982301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87375" y="908721"/>
            <a:ext cx="8023225" cy="720054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587375" y="1808163"/>
            <a:ext cx="5364609" cy="90075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587374" y="2708918"/>
            <a:ext cx="5364610" cy="3096569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240016" y="1808163"/>
            <a:ext cx="5347675" cy="90075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240016" y="2708918"/>
            <a:ext cx="5347676" cy="3096569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>
          <a:xfrm>
            <a:off x="839788" y="6356350"/>
            <a:ext cx="7313611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ru-RU" dirty="0" smtClean="0"/>
              <a:t>Номер/название модуля </a:t>
            </a:r>
            <a:r>
              <a:rPr lang="en-US" dirty="0" smtClean="0"/>
              <a:t>| </a:t>
            </a:r>
            <a:r>
              <a:rPr lang="ru-RU" dirty="0" smtClean="0"/>
              <a:t>Номер/название блока </a:t>
            </a:r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FB0DE-8D94-4767-991F-04216DFF01F7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694073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97430" y="908720"/>
            <a:ext cx="8013170" cy="725347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59896" y="1808164"/>
            <a:ext cx="6444729" cy="39973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597430" y="1808163"/>
            <a:ext cx="4274434" cy="39973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839788" y="6356350"/>
            <a:ext cx="7313612" cy="365125"/>
          </a:xfrm>
        </p:spPr>
        <p:txBody>
          <a:bodyPr/>
          <a:lstStyle/>
          <a:p>
            <a:pPr algn="l"/>
            <a:r>
              <a:rPr lang="ru-RU" smtClean="0"/>
              <a:t>Номер/название модуля | Номер/название блока </a:t>
            </a:r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FB0DE-8D94-4767-991F-04216DFF01F7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83502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87375" y="908720"/>
            <a:ext cx="8023225" cy="720055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 dirty="0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59896" y="1913467"/>
            <a:ext cx="6444729" cy="3892021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587375" y="1913468"/>
            <a:ext cx="4284489" cy="389202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839788" y="6356350"/>
            <a:ext cx="7313612" cy="365125"/>
          </a:xfrm>
        </p:spPr>
        <p:txBody>
          <a:bodyPr/>
          <a:lstStyle/>
          <a:p>
            <a:pPr algn="l"/>
            <a:r>
              <a:rPr lang="ru-RU" smtClean="0"/>
              <a:t>Номер/название модуля | Номер/название блока </a:t>
            </a:r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FB0DE-8D94-4767-991F-04216DFF01F7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198975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839788" y="4120532"/>
            <a:ext cx="10514011" cy="903855"/>
          </a:xfrm>
        </p:spPr>
        <p:txBody>
          <a:bodyPr anchor="ctr">
            <a:normAutofit/>
          </a:bodyPr>
          <a:lstStyle>
            <a:lvl1pPr algn="l">
              <a:defRPr sz="4800"/>
            </a:lvl1pPr>
          </a:lstStyle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9" name="Нижний колонтитул 8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ru-RU" smtClean="0"/>
              <a:t>Номер/название модуля </a:t>
            </a:r>
            <a:r>
              <a:rPr lang="en-US" smtClean="0"/>
              <a:t>| </a:t>
            </a:r>
            <a:r>
              <a:rPr lang="ru-RU" smtClean="0"/>
              <a:t>Номер/название блока </a:t>
            </a:r>
            <a:endParaRPr lang="ru-RU" dirty="0"/>
          </a:p>
        </p:txBody>
      </p:sp>
      <p:sp>
        <p:nvSpPr>
          <p:cNvPr id="10" name="Номер слайда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0FB0DE-8D94-4767-991F-04216DFF01F7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5" name="Текст 14"/>
          <p:cNvSpPr>
            <a:spLocks noGrp="1"/>
          </p:cNvSpPr>
          <p:nvPr>
            <p:ph type="body" sz="quarter" idx="12" hasCustomPrompt="1"/>
          </p:nvPr>
        </p:nvSpPr>
        <p:spPr>
          <a:xfrm>
            <a:off x="839788" y="5141913"/>
            <a:ext cx="10514012" cy="80645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ru-RU" dirty="0" smtClean="0"/>
              <a:t>Подзаголовок слайда, если основной заголовок не уместился в предыдущую строку или для пояснения.</a:t>
            </a:r>
          </a:p>
        </p:txBody>
      </p:sp>
      <p:sp>
        <p:nvSpPr>
          <p:cNvPr id="16" name="Текст 14"/>
          <p:cNvSpPr>
            <a:spLocks noGrp="1"/>
          </p:cNvSpPr>
          <p:nvPr>
            <p:ph type="body" sz="quarter" idx="13" hasCustomPrompt="1"/>
          </p:nvPr>
        </p:nvSpPr>
        <p:spPr>
          <a:xfrm>
            <a:off x="839788" y="3537012"/>
            <a:ext cx="10514012" cy="465994"/>
          </a:xfrm>
        </p:spPr>
        <p:txBody>
          <a:bodyPr anchor="b"/>
          <a:lstStyle>
            <a:lvl1pPr marL="0" indent="0">
              <a:buNone/>
              <a:defRPr baseline="0"/>
            </a:lvl1pPr>
          </a:lstStyle>
          <a:p>
            <a:pPr lvl="0"/>
            <a:r>
              <a:rPr lang="ru-RU" dirty="0" smtClean="0"/>
              <a:t>Имя Фамилия</a:t>
            </a:r>
          </a:p>
        </p:txBody>
      </p:sp>
    </p:spTree>
    <p:extLst>
      <p:ext uri="{BB962C8B-B14F-4D97-AF65-F5344CB8AC3E}">
        <p14:creationId xmlns:p14="http://schemas.microsoft.com/office/powerpoint/2010/main" val="29233702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87375" y="540056"/>
            <a:ext cx="8023225" cy="720725"/>
          </a:xfrm>
        </p:spPr>
        <p:txBody>
          <a:bodyPr/>
          <a:lstStyle/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87375" y="1448978"/>
            <a:ext cx="11017250" cy="4680052"/>
          </a:xfrm>
        </p:spPr>
        <p:txBody>
          <a:bodyPr/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ru-RU" dirty="0" smtClean="0"/>
              <a:t>Номер/название модуля </a:t>
            </a:r>
            <a:r>
              <a:rPr lang="en-US" dirty="0" smtClean="0"/>
              <a:t>| </a:t>
            </a:r>
            <a:r>
              <a:rPr lang="ru-RU" dirty="0" smtClean="0"/>
              <a:t>Номер/название блока 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FB0DE-8D94-4767-991F-04216DFF01F7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98774749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57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87375" y="554705"/>
            <a:ext cx="8023225" cy="720056"/>
          </a:xfrm>
        </p:spPr>
        <p:txBody>
          <a:bodyPr/>
          <a:lstStyle/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587374" y="1448978"/>
            <a:ext cx="5364609" cy="4680052"/>
          </a:xfrm>
        </p:spPr>
        <p:txBody>
          <a:bodyPr/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240016" y="1448978"/>
            <a:ext cx="5356142" cy="4680052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ru-RU" dirty="0" smtClean="0"/>
              <a:t>Номер/название модуля </a:t>
            </a:r>
            <a:r>
              <a:rPr lang="en-US" dirty="0" smtClean="0"/>
              <a:t>| </a:t>
            </a:r>
            <a:r>
              <a:rPr lang="ru-RU" dirty="0" smtClean="0"/>
              <a:t>Номер/название блока </a:t>
            </a: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FB0DE-8D94-4767-991F-04216DFF01F7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340060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g"/><Relationship Id="rId3" Type="http://schemas.openxmlformats.org/officeDocument/2006/relationships/slideLayout" Target="../slideLayouts/slideLayout9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5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87374" y="911753"/>
            <a:ext cx="7908925" cy="7207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587375" y="1808162"/>
            <a:ext cx="11017250" cy="39973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838200" y="6356350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ru-RU" dirty="0" smtClean="0"/>
              <a:t>Номер/название модуля </a:t>
            </a:r>
            <a:r>
              <a:rPr lang="en-US" dirty="0" smtClean="0"/>
              <a:t>| </a:t>
            </a:r>
            <a:r>
              <a:rPr lang="ru-RU" dirty="0" smtClean="0"/>
              <a:t>Номер/название блока </a:t>
            </a:r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9CF352-453F-4415-BDE1-2AB62F125010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913437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6" r:id="rId5"/>
    <p:sldLayoutId id="2147483657" r:id="rId6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 cap="all" normalizeH="0" baseline="0">
          <a:solidFill>
            <a:srgbClr val="05336E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05336E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05336E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05336E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5336E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5336E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657" userDrawn="1">
          <p15:clr>
            <a:srgbClr val="F26B43"/>
          </p15:clr>
        </p15:guide>
        <p15:guide id="2" pos="529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87375" y="536574"/>
            <a:ext cx="7908925" cy="7321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587375" y="1448978"/>
            <a:ext cx="11017250" cy="46800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838200" y="6356350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ru-RU" dirty="0" smtClean="0"/>
              <a:t>Номер/название модуля </a:t>
            </a:r>
            <a:r>
              <a:rPr lang="en-US" dirty="0" smtClean="0"/>
              <a:t>| </a:t>
            </a:r>
            <a:r>
              <a:rPr lang="ru-RU" dirty="0" smtClean="0"/>
              <a:t>Номер/название блока </a:t>
            </a:r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9CF352-453F-4415-BDE1-2AB62F125010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819646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 cap="all" normalizeH="0" baseline="0">
          <a:solidFill>
            <a:srgbClr val="05336E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05336E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05336E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05336E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5336E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5336E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657">
          <p15:clr>
            <a:srgbClr val="F26B43"/>
          </p15:clr>
        </p15:guide>
        <p15:guide id="2" pos="529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audio" Target="../media/media1.wma"/><Relationship Id="rId7" Type="http://schemas.openxmlformats.org/officeDocument/2006/relationships/image" Target="../media/image12.png"/><Relationship Id="rId2" Type="http://schemas.microsoft.com/office/2007/relationships/media" Target="../media/media1.wma"/><Relationship Id="rId1" Type="http://schemas.openxmlformats.org/officeDocument/2006/relationships/vmlDrawing" Target="../drawings/vmlDrawing2.vml"/><Relationship Id="rId6" Type="http://schemas.openxmlformats.org/officeDocument/2006/relationships/image" Target="../media/image11.wmf"/><Relationship Id="rId5" Type="http://schemas.openxmlformats.org/officeDocument/2006/relationships/oleObject" Target="../embeddings/oleObject3.bin"/><Relationship Id="rId4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wma"/><Relationship Id="rId1" Type="http://schemas.microsoft.com/office/2007/relationships/media" Target="../media/media2.wma"/><Relationship Id="rId6" Type="http://schemas.openxmlformats.org/officeDocument/2006/relationships/image" Target="../media/image12.png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wma"/><Relationship Id="rId1" Type="http://schemas.microsoft.com/office/2007/relationships/media" Target="../media/media3.wma"/><Relationship Id="rId5" Type="http://schemas.openxmlformats.org/officeDocument/2006/relationships/image" Target="../media/image12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18.wmf"/><Relationship Id="rId4" Type="http://schemas.openxmlformats.org/officeDocument/2006/relationships/oleObject" Target="../embeddings/oleObject4.bin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vk.com/away.php?to=https%3A%2F%2Fyadi.sk%2Fi%2FKBDoTl5vC-r7aw&amp;cc_key=" TargetMode="External"/><Relationship Id="rId13" Type="http://schemas.openxmlformats.org/officeDocument/2006/relationships/hyperlink" Target="https://yadi.sk/i/UmPvS8KOELiF8A" TargetMode="External"/><Relationship Id="rId3" Type="http://schemas.openxmlformats.org/officeDocument/2006/relationships/hyperlink" Target="https://yadi.sk/d/OZ2iiSnvHuu1SQ" TargetMode="External"/><Relationship Id="rId7" Type="http://schemas.openxmlformats.org/officeDocument/2006/relationships/hyperlink" Target="https://yadi.sk/i/ZwdTq_U6zKMvlA" TargetMode="External"/><Relationship Id="rId12" Type="http://schemas.openxmlformats.org/officeDocument/2006/relationships/hyperlink" Target="https://vk.com/away.php?to=https%3A%2F%2Fyadi.sk%2Fi%2FUmPvS8KOELiF8A&amp;cc_key=" TargetMode="External"/><Relationship Id="rId2" Type="http://schemas.openxmlformats.org/officeDocument/2006/relationships/hyperlink" Target="https://vk.com/away.php?to=https%3A%2F%2Fyadi.sk%2Fd%2FOZ2iiSnvHuu1SQ&amp;cc_key=" TargetMode="External"/><Relationship Id="rId16" Type="http://schemas.openxmlformats.org/officeDocument/2006/relationships/hyperlink" Target="https://yadi.sk/i/x5E2LYrNOlYaww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vk.com/away.php?to=https%3A%2F%2Fyadi.sk%2Fi%2FZwdTq_U6zKMvlA&amp;cc_key=" TargetMode="External"/><Relationship Id="rId11" Type="http://schemas.openxmlformats.org/officeDocument/2006/relationships/hyperlink" Target="https://yadi.sk/i/7UItyBsbVXEUAg" TargetMode="External"/><Relationship Id="rId5" Type="http://schemas.openxmlformats.org/officeDocument/2006/relationships/hyperlink" Target="https://yadi.sk/i/gGnoJQ59eAfprA" TargetMode="External"/><Relationship Id="rId15" Type="http://schemas.openxmlformats.org/officeDocument/2006/relationships/hyperlink" Target="https://yadi.sk/d/hCWjlVWMYUY-6Q" TargetMode="External"/><Relationship Id="rId10" Type="http://schemas.openxmlformats.org/officeDocument/2006/relationships/hyperlink" Target="https://vk.com/away.php?to=https%3A%2F%2Fyadi.sk%2Fi%2F7UItyBsbVXEUAg&amp;cc_key=" TargetMode="External"/><Relationship Id="rId4" Type="http://schemas.openxmlformats.org/officeDocument/2006/relationships/hyperlink" Target="https://vk.com/away.php?to=https%3A%2F%2Fyadi.sk%2Fi%2FgGnoJQ59eAfprA&amp;cc_key=" TargetMode="External"/><Relationship Id="rId9" Type="http://schemas.openxmlformats.org/officeDocument/2006/relationships/hyperlink" Target="https://yadi.sk/i/KBDoTl5vC-r7aw" TargetMode="External"/><Relationship Id="rId14" Type="http://schemas.openxmlformats.org/officeDocument/2006/relationships/hyperlink" Target="https://yadi.sk/i/UwDp6QE4qGP9Hg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8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7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0FB0DE-8D94-4767-991F-04216DFF01F7}" type="slidenum">
              <a:rPr lang="ru-RU" smtClean="0"/>
              <a:t>1</a:t>
            </a:fld>
            <a:endParaRPr lang="ru-RU" dirty="0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3"/>
          </p:nvPr>
        </p:nvSpPr>
        <p:spPr>
          <a:xfrm>
            <a:off x="5897516" y="1844824"/>
            <a:ext cx="2735932" cy="465994"/>
          </a:xfrm>
        </p:spPr>
        <p:txBody>
          <a:bodyPr>
            <a:normAutofit lnSpcReduction="10000"/>
          </a:bodyPr>
          <a:lstStyle/>
          <a:p>
            <a:r>
              <a:rPr lang="ru-RU" dirty="0" smtClean="0">
                <a:solidFill>
                  <a:schemeClr val="bg1"/>
                </a:solidFill>
              </a:rPr>
              <a:t>Кафедра БЖД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7" name="Текст 4"/>
          <p:cNvSpPr txBox="1">
            <a:spLocks/>
          </p:cNvSpPr>
          <p:nvPr/>
        </p:nvSpPr>
        <p:spPr>
          <a:xfrm>
            <a:off x="1847528" y="2428344"/>
            <a:ext cx="9073007" cy="465994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 baseline="0">
                <a:solidFill>
                  <a:srgbClr val="05336E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5336E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5336E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5336E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5336E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 smtClean="0">
                <a:solidFill>
                  <a:schemeClr val="bg1"/>
                </a:solidFill>
              </a:rPr>
              <a:t>Вводное занятие по лабораторным работам БЖД 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448" y="3200066"/>
            <a:ext cx="5115496" cy="3401805"/>
          </a:xfrm>
          <a:prstGeom prst="rect">
            <a:avLst/>
          </a:prstGeom>
        </p:spPr>
      </p:pic>
      <p:sp>
        <p:nvSpPr>
          <p:cNvPr id="11" name="Прямоугольник 10"/>
          <p:cNvSpPr/>
          <p:nvPr/>
        </p:nvSpPr>
        <p:spPr>
          <a:xfrm>
            <a:off x="5735960" y="3233970"/>
            <a:ext cx="6292204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 smtClean="0"/>
              <a:t>Лаборатория кафедры БЖД имеет помещение площадью 100 м</a:t>
            </a:r>
            <a:r>
              <a:rPr lang="ru-RU" sz="2000" baseline="30000" dirty="0" smtClean="0"/>
              <a:t>2</a:t>
            </a:r>
            <a:r>
              <a:rPr lang="ru-RU" sz="2000" dirty="0" smtClean="0"/>
              <a:t>, оснащено 20 лабораторными стендами, 4 ЭВМ с 2 лабораторными работами по эргономике и личности и стрессу</a:t>
            </a:r>
            <a:r>
              <a:rPr lang="ru-RU" sz="2000" dirty="0" smtClean="0"/>
              <a:t>.</a:t>
            </a:r>
          </a:p>
          <a:p>
            <a:r>
              <a:rPr lang="ru-RU" sz="2000" dirty="0" smtClean="0"/>
              <a:t>Освещение выполнено светодиодными панелями с общей равномерной освещённостью 400 – 600 </a:t>
            </a:r>
            <a:r>
              <a:rPr lang="ru-RU" sz="2000" dirty="0" err="1" smtClean="0"/>
              <a:t>лк</a:t>
            </a:r>
            <a:r>
              <a:rPr lang="ru-RU" sz="2000" dirty="0" smtClean="0"/>
              <a:t> и коэффициентом пульсации около 3 %, позволяя проводить все виды зрительной работы, необходимой для проведения занятий, в том числе работа с ЭВМ.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522922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83666" y="721806"/>
            <a:ext cx="8023225" cy="720725"/>
          </a:xfrm>
        </p:spPr>
        <p:txBody>
          <a:bodyPr>
            <a:normAutofit/>
          </a:bodyPr>
          <a:lstStyle/>
          <a:p>
            <a:pPr algn="ctr">
              <a:spcBef>
                <a:spcPct val="50000"/>
              </a:spcBef>
            </a:pPr>
            <a:r>
              <a:rPr lang="ru-RU" altLang="ru-RU" b="1" dirty="0">
                <a:solidFill>
                  <a:schemeClr val="accent1"/>
                </a:solidFill>
              </a:rPr>
              <a:t>Лабораторная работа № 2</a:t>
            </a:r>
            <a:endParaRPr lang="ru-RU" altLang="ru-RU" dirty="0">
              <a:solidFill>
                <a:schemeClr val="accent1"/>
              </a:solidFill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FB0DE-8D94-4767-991F-04216DFF01F7}" type="slidenum">
              <a:rPr lang="ru-RU" smtClean="0"/>
              <a:t>10</a:t>
            </a:fld>
            <a:endParaRPr lang="ru-RU" dirty="0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3575719" y="5134648"/>
            <a:ext cx="30416179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pSp>
        <p:nvGrpSpPr>
          <p:cNvPr id="9" name="Group 19"/>
          <p:cNvGrpSpPr>
            <a:grpSpLocks/>
          </p:cNvGrpSpPr>
          <p:nvPr/>
        </p:nvGrpSpPr>
        <p:grpSpPr bwMode="auto">
          <a:xfrm>
            <a:off x="404911" y="1628800"/>
            <a:ext cx="7707313" cy="4113212"/>
            <a:chOff x="1868" y="10784"/>
            <a:chExt cx="8402" cy="4360"/>
          </a:xfrm>
        </p:grpSpPr>
        <p:sp>
          <p:nvSpPr>
            <p:cNvPr id="13" name="Rectangle 20"/>
            <p:cNvSpPr>
              <a:spLocks noChangeArrowheads="1"/>
            </p:cNvSpPr>
            <p:nvPr/>
          </p:nvSpPr>
          <p:spPr bwMode="auto">
            <a:xfrm>
              <a:off x="4760" y="13147"/>
              <a:ext cx="501" cy="4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143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4" tIns="9144" rIns="9144" bIns="9144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Monotype Sorts" pitchFamily="2" charset="2"/>
                <a:buChar char="n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bg2"/>
                </a:buClr>
                <a:buSzPct val="75000"/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75000"/>
                <a:buFont typeface="Monotype Sorts" pitchFamily="2" charset="2"/>
                <a:buChar char="n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bg2"/>
                </a:buClr>
                <a:buSzPct val="75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SzPct val="75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75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75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75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75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ru-RU" altLang="ru-RU" sz="1600" i="1">
                  <a:solidFill>
                    <a:srgbClr val="000000"/>
                  </a:solidFill>
                </a:rPr>
                <a:t>R</a:t>
              </a:r>
              <a:r>
                <a:rPr lang="ru-RU" altLang="ru-RU" sz="1600" baseline="-25000">
                  <a:solidFill>
                    <a:srgbClr val="000000"/>
                  </a:solidFill>
                </a:rPr>
                <a:t>из</a:t>
              </a:r>
              <a:endParaRPr lang="ru-RU" altLang="ru-RU" sz="1600"/>
            </a:p>
          </p:txBody>
        </p:sp>
        <p:sp>
          <p:nvSpPr>
            <p:cNvPr id="14" name="Oval 21"/>
            <p:cNvSpPr>
              <a:spLocks noChangeArrowheads="1"/>
            </p:cNvSpPr>
            <p:nvPr/>
          </p:nvSpPr>
          <p:spPr bwMode="auto">
            <a:xfrm>
              <a:off x="5240" y="13354"/>
              <a:ext cx="282" cy="264"/>
            </a:xfrm>
            <a:prstGeom prst="ellipse">
              <a:avLst/>
            </a:prstGeom>
            <a:solidFill>
              <a:srgbClr val="FFFFFF"/>
            </a:solidFill>
            <a:ln w="11430">
              <a:solidFill>
                <a:srgbClr val="333333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Monotype Sorts" pitchFamily="2" charset="2"/>
                <a:buChar char="n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bg2"/>
                </a:buClr>
                <a:buSzPct val="75000"/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75000"/>
                <a:buFont typeface="Monotype Sorts" pitchFamily="2" charset="2"/>
                <a:buChar char="n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bg2"/>
                </a:buClr>
                <a:buSzPct val="75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SzPct val="75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75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75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75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75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ru-RU" altLang="ru-RU" sz="2400"/>
            </a:p>
          </p:txBody>
        </p:sp>
        <p:grpSp>
          <p:nvGrpSpPr>
            <p:cNvPr id="15" name="Group 22"/>
            <p:cNvGrpSpPr>
              <a:grpSpLocks/>
            </p:cNvGrpSpPr>
            <p:nvPr/>
          </p:nvGrpSpPr>
          <p:grpSpPr bwMode="auto">
            <a:xfrm>
              <a:off x="4166" y="13424"/>
              <a:ext cx="678" cy="991"/>
              <a:chOff x="5999" y="5916"/>
              <a:chExt cx="1136" cy="1792"/>
            </a:xfrm>
          </p:grpSpPr>
          <p:sp>
            <p:nvSpPr>
              <p:cNvPr id="132" name="Freeform 23"/>
              <p:cNvSpPr>
                <a:spLocks/>
              </p:cNvSpPr>
              <p:nvPr/>
            </p:nvSpPr>
            <p:spPr bwMode="auto">
              <a:xfrm>
                <a:off x="6486" y="5916"/>
                <a:ext cx="352" cy="690"/>
              </a:xfrm>
              <a:custGeom>
                <a:avLst/>
                <a:gdLst>
                  <a:gd name="T0" fmla="*/ 0 w 1932"/>
                  <a:gd name="T1" fmla="*/ 0 h 4014"/>
                  <a:gd name="T2" fmla="*/ 0 w 1932"/>
                  <a:gd name="T3" fmla="*/ 0 h 4014"/>
                  <a:gd name="T4" fmla="*/ 0 w 1932"/>
                  <a:gd name="T5" fmla="*/ 0 h 4014"/>
                  <a:gd name="T6" fmla="*/ 0 w 1932"/>
                  <a:gd name="T7" fmla="*/ 0 h 4014"/>
                  <a:gd name="T8" fmla="*/ 0 w 1932"/>
                  <a:gd name="T9" fmla="*/ 0 h 4014"/>
                  <a:gd name="T10" fmla="*/ 0 w 1932"/>
                  <a:gd name="T11" fmla="*/ 0 h 4014"/>
                  <a:gd name="T12" fmla="*/ 0 w 1932"/>
                  <a:gd name="T13" fmla="*/ 0 h 4014"/>
                  <a:gd name="T14" fmla="*/ 0 w 1932"/>
                  <a:gd name="T15" fmla="*/ 0 h 4014"/>
                  <a:gd name="T16" fmla="*/ 0 w 1932"/>
                  <a:gd name="T17" fmla="*/ 0 h 4014"/>
                  <a:gd name="T18" fmla="*/ 0 w 1932"/>
                  <a:gd name="T19" fmla="*/ 0 h 4014"/>
                  <a:gd name="T20" fmla="*/ 0 w 1932"/>
                  <a:gd name="T21" fmla="*/ 0 h 4014"/>
                  <a:gd name="T22" fmla="*/ 0 w 1932"/>
                  <a:gd name="T23" fmla="*/ 0 h 4014"/>
                  <a:gd name="T24" fmla="*/ 0 w 1932"/>
                  <a:gd name="T25" fmla="*/ 0 h 4014"/>
                  <a:gd name="T26" fmla="*/ 0 w 1932"/>
                  <a:gd name="T27" fmla="*/ 0 h 4014"/>
                  <a:gd name="T28" fmla="*/ 0 w 1932"/>
                  <a:gd name="T29" fmla="*/ 0 h 4014"/>
                  <a:gd name="T30" fmla="*/ 0 w 1932"/>
                  <a:gd name="T31" fmla="*/ 0 h 4014"/>
                  <a:gd name="T32" fmla="*/ 0 w 1932"/>
                  <a:gd name="T33" fmla="*/ 0 h 4014"/>
                  <a:gd name="T34" fmla="*/ 0 w 1932"/>
                  <a:gd name="T35" fmla="*/ 0 h 4014"/>
                  <a:gd name="T36" fmla="*/ 0 w 1932"/>
                  <a:gd name="T37" fmla="*/ 0 h 4014"/>
                  <a:gd name="T38" fmla="*/ 0 w 1932"/>
                  <a:gd name="T39" fmla="*/ 0 h 4014"/>
                  <a:gd name="T40" fmla="*/ 0 w 1932"/>
                  <a:gd name="T41" fmla="*/ 0 h 4014"/>
                  <a:gd name="T42" fmla="*/ 0 w 1932"/>
                  <a:gd name="T43" fmla="*/ 0 h 4014"/>
                  <a:gd name="T44" fmla="*/ 0 w 1932"/>
                  <a:gd name="T45" fmla="*/ 0 h 4014"/>
                  <a:gd name="T46" fmla="*/ 0 w 1932"/>
                  <a:gd name="T47" fmla="*/ 0 h 4014"/>
                  <a:gd name="T48" fmla="*/ 0 w 1932"/>
                  <a:gd name="T49" fmla="*/ 0 h 4014"/>
                  <a:gd name="T50" fmla="*/ 0 w 1932"/>
                  <a:gd name="T51" fmla="*/ 0 h 4014"/>
                  <a:gd name="T52" fmla="*/ 0 w 1932"/>
                  <a:gd name="T53" fmla="*/ 0 h 4014"/>
                  <a:gd name="T54" fmla="*/ 0 w 1932"/>
                  <a:gd name="T55" fmla="*/ 0 h 4014"/>
                  <a:gd name="T56" fmla="*/ 0 w 1932"/>
                  <a:gd name="T57" fmla="*/ 0 h 4014"/>
                  <a:gd name="T58" fmla="*/ 0 w 1932"/>
                  <a:gd name="T59" fmla="*/ 0 h 4014"/>
                  <a:gd name="T60" fmla="*/ 0 w 1932"/>
                  <a:gd name="T61" fmla="*/ 0 h 4014"/>
                  <a:gd name="T62" fmla="*/ 0 w 1932"/>
                  <a:gd name="T63" fmla="*/ 0 h 4014"/>
                  <a:gd name="T64" fmla="*/ 0 w 1932"/>
                  <a:gd name="T65" fmla="*/ 0 h 4014"/>
                  <a:gd name="T66" fmla="*/ 0 w 1932"/>
                  <a:gd name="T67" fmla="*/ 0 h 4014"/>
                  <a:gd name="T68" fmla="*/ 0 w 1932"/>
                  <a:gd name="T69" fmla="*/ 0 h 4014"/>
                  <a:gd name="T70" fmla="*/ 0 w 1932"/>
                  <a:gd name="T71" fmla="*/ 0 h 4014"/>
                  <a:gd name="T72" fmla="*/ 0 w 1932"/>
                  <a:gd name="T73" fmla="*/ 0 h 4014"/>
                  <a:gd name="T74" fmla="*/ 0 w 1932"/>
                  <a:gd name="T75" fmla="*/ 0 h 4014"/>
                  <a:gd name="T76" fmla="*/ 0 w 1932"/>
                  <a:gd name="T77" fmla="*/ 0 h 4014"/>
                  <a:gd name="T78" fmla="*/ 0 w 1932"/>
                  <a:gd name="T79" fmla="*/ 0 h 4014"/>
                  <a:gd name="T80" fmla="*/ 0 w 1932"/>
                  <a:gd name="T81" fmla="*/ 0 h 4014"/>
                  <a:gd name="T82" fmla="*/ 0 w 1932"/>
                  <a:gd name="T83" fmla="*/ 0 h 4014"/>
                  <a:gd name="T84" fmla="*/ 0 w 1932"/>
                  <a:gd name="T85" fmla="*/ 0 h 4014"/>
                  <a:gd name="T86" fmla="*/ 0 w 1932"/>
                  <a:gd name="T87" fmla="*/ 0 h 4014"/>
                  <a:gd name="T88" fmla="*/ 0 w 1932"/>
                  <a:gd name="T89" fmla="*/ 0 h 4014"/>
                  <a:gd name="T90" fmla="*/ 0 w 1932"/>
                  <a:gd name="T91" fmla="*/ 0 h 4014"/>
                  <a:gd name="T92" fmla="*/ 0 w 1932"/>
                  <a:gd name="T93" fmla="*/ 0 h 4014"/>
                  <a:gd name="T94" fmla="*/ 0 w 1932"/>
                  <a:gd name="T95" fmla="*/ 0 h 4014"/>
                  <a:gd name="T96" fmla="*/ 0 w 1932"/>
                  <a:gd name="T97" fmla="*/ 0 h 4014"/>
                  <a:gd name="T98" fmla="*/ 0 w 1932"/>
                  <a:gd name="T99" fmla="*/ 0 h 4014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w 1932"/>
                  <a:gd name="T151" fmla="*/ 0 h 4014"/>
                  <a:gd name="T152" fmla="*/ 1932 w 1932"/>
                  <a:gd name="T153" fmla="*/ 4014 h 4014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T150" t="T151" r="T152" b="T153"/>
                <a:pathLst>
                  <a:path w="1932" h="4014">
                    <a:moveTo>
                      <a:pt x="0" y="0"/>
                    </a:moveTo>
                    <a:cubicBezTo>
                      <a:pt x="38" y="3"/>
                      <a:pt x="77" y="6"/>
                      <a:pt x="102" y="12"/>
                    </a:cubicBezTo>
                    <a:cubicBezTo>
                      <a:pt x="127" y="18"/>
                      <a:pt x="132" y="27"/>
                      <a:pt x="150" y="36"/>
                    </a:cubicBezTo>
                    <a:cubicBezTo>
                      <a:pt x="168" y="45"/>
                      <a:pt x="189" y="53"/>
                      <a:pt x="210" y="66"/>
                    </a:cubicBezTo>
                    <a:cubicBezTo>
                      <a:pt x="231" y="79"/>
                      <a:pt x="256" y="99"/>
                      <a:pt x="276" y="114"/>
                    </a:cubicBezTo>
                    <a:cubicBezTo>
                      <a:pt x="296" y="129"/>
                      <a:pt x="311" y="138"/>
                      <a:pt x="330" y="156"/>
                    </a:cubicBezTo>
                    <a:cubicBezTo>
                      <a:pt x="349" y="174"/>
                      <a:pt x="374" y="201"/>
                      <a:pt x="390" y="222"/>
                    </a:cubicBezTo>
                    <a:cubicBezTo>
                      <a:pt x="406" y="243"/>
                      <a:pt x="416" y="260"/>
                      <a:pt x="426" y="282"/>
                    </a:cubicBezTo>
                    <a:cubicBezTo>
                      <a:pt x="436" y="304"/>
                      <a:pt x="443" y="316"/>
                      <a:pt x="450" y="354"/>
                    </a:cubicBezTo>
                    <a:cubicBezTo>
                      <a:pt x="457" y="392"/>
                      <a:pt x="463" y="453"/>
                      <a:pt x="468" y="510"/>
                    </a:cubicBezTo>
                    <a:cubicBezTo>
                      <a:pt x="473" y="567"/>
                      <a:pt x="470" y="666"/>
                      <a:pt x="480" y="696"/>
                    </a:cubicBezTo>
                    <a:cubicBezTo>
                      <a:pt x="490" y="726"/>
                      <a:pt x="518" y="677"/>
                      <a:pt x="528" y="690"/>
                    </a:cubicBezTo>
                    <a:cubicBezTo>
                      <a:pt x="538" y="703"/>
                      <a:pt x="540" y="752"/>
                      <a:pt x="540" y="774"/>
                    </a:cubicBezTo>
                    <a:cubicBezTo>
                      <a:pt x="540" y="796"/>
                      <a:pt x="531" y="805"/>
                      <a:pt x="528" y="822"/>
                    </a:cubicBezTo>
                    <a:cubicBezTo>
                      <a:pt x="525" y="839"/>
                      <a:pt x="527" y="854"/>
                      <a:pt x="522" y="876"/>
                    </a:cubicBezTo>
                    <a:cubicBezTo>
                      <a:pt x="517" y="898"/>
                      <a:pt x="507" y="931"/>
                      <a:pt x="498" y="954"/>
                    </a:cubicBezTo>
                    <a:cubicBezTo>
                      <a:pt x="489" y="977"/>
                      <a:pt x="479" y="998"/>
                      <a:pt x="468" y="1014"/>
                    </a:cubicBezTo>
                    <a:cubicBezTo>
                      <a:pt x="457" y="1030"/>
                      <a:pt x="443" y="1053"/>
                      <a:pt x="432" y="1050"/>
                    </a:cubicBezTo>
                    <a:cubicBezTo>
                      <a:pt x="421" y="1047"/>
                      <a:pt x="412" y="982"/>
                      <a:pt x="402" y="996"/>
                    </a:cubicBezTo>
                    <a:cubicBezTo>
                      <a:pt x="392" y="1010"/>
                      <a:pt x="379" y="1085"/>
                      <a:pt x="372" y="1134"/>
                    </a:cubicBezTo>
                    <a:cubicBezTo>
                      <a:pt x="365" y="1183"/>
                      <a:pt x="362" y="1245"/>
                      <a:pt x="360" y="1290"/>
                    </a:cubicBezTo>
                    <a:cubicBezTo>
                      <a:pt x="358" y="1335"/>
                      <a:pt x="359" y="1370"/>
                      <a:pt x="360" y="1404"/>
                    </a:cubicBezTo>
                    <a:cubicBezTo>
                      <a:pt x="361" y="1438"/>
                      <a:pt x="356" y="1473"/>
                      <a:pt x="366" y="1494"/>
                    </a:cubicBezTo>
                    <a:cubicBezTo>
                      <a:pt x="376" y="1515"/>
                      <a:pt x="405" y="1519"/>
                      <a:pt x="420" y="1530"/>
                    </a:cubicBezTo>
                    <a:cubicBezTo>
                      <a:pt x="435" y="1541"/>
                      <a:pt x="440" y="1549"/>
                      <a:pt x="456" y="1560"/>
                    </a:cubicBezTo>
                    <a:cubicBezTo>
                      <a:pt x="472" y="1571"/>
                      <a:pt x="495" y="1584"/>
                      <a:pt x="516" y="1596"/>
                    </a:cubicBezTo>
                    <a:cubicBezTo>
                      <a:pt x="537" y="1608"/>
                      <a:pt x="551" y="1614"/>
                      <a:pt x="582" y="1632"/>
                    </a:cubicBezTo>
                    <a:cubicBezTo>
                      <a:pt x="613" y="1650"/>
                      <a:pt x="673" y="1686"/>
                      <a:pt x="702" y="1704"/>
                    </a:cubicBezTo>
                    <a:cubicBezTo>
                      <a:pt x="731" y="1722"/>
                      <a:pt x="735" y="1728"/>
                      <a:pt x="756" y="1740"/>
                    </a:cubicBezTo>
                    <a:cubicBezTo>
                      <a:pt x="777" y="1752"/>
                      <a:pt x="807" y="1766"/>
                      <a:pt x="828" y="1776"/>
                    </a:cubicBezTo>
                    <a:cubicBezTo>
                      <a:pt x="849" y="1786"/>
                      <a:pt x="854" y="1790"/>
                      <a:pt x="882" y="1800"/>
                    </a:cubicBezTo>
                    <a:cubicBezTo>
                      <a:pt x="910" y="1810"/>
                      <a:pt x="957" y="1824"/>
                      <a:pt x="996" y="1836"/>
                    </a:cubicBezTo>
                    <a:cubicBezTo>
                      <a:pt x="1035" y="1848"/>
                      <a:pt x="1075" y="1854"/>
                      <a:pt x="1116" y="1872"/>
                    </a:cubicBezTo>
                    <a:cubicBezTo>
                      <a:pt x="1157" y="1890"/>
                      <a:pt x="1205" y="1914"/>
                      <a:pt x="1242" y="1944"/>
                    </a:cubicBezTo>
                    <a:cubicBezTo>
                      <a:pt x="1279" y="1974"/>
                      <a:pt x="1312" y="2015"/>
                      <a:pt x="1338" y="2052"/>
                    </a:cubicBezTo>
                    <a:cubicBezTo>
                      <a:pt x="1364" y="2089"/>
                      <a:pt x="1378" y="2119"/>
                      <a:pt x="1398" y="2166"/>
                    </a:cubicBezTo>
                    <a:cubicBezTo>
                      <a:pt x="1418" y="2213"/>
                      <a:pt x="1445" y="2296"/>
                      <a:pt x="1458" y="2334"/>
                    </a:cubicBezTo>
                    <a:cubicBezTo>
                      <a:pt x="1471" y="2372"/>
                      <a:pt x="1471" y="2367"/>
                      <a:pt x="1476" y="2394"/>
                    </a:cubicBezTo>
                    <a:cubicBezTo>
                      <a:pt x="1481" y="2421"/>
                      <a:pt x="1484" y="2455"/>
                      <a:pt x="1488" y="2496"/>
                    </a:cubicBezTo>
                    <a:cubicBezTo>
                      <a:pt x="1492" y="2537"/>
                      <a:pt x="1498" y="2600"/>
                      <a:pt x="1500" y="2640"/>
                    </a:cubicBezTo>
                    <a:cubicBezTo>
                      <a:pt x="1502" y="2680"/>
                      <a:pt x="1499" y="2709"/>
                      <a:pt x="1500" y="2736"/>
                    </a:cubicBezTo>
                    <a:cubicBezTo>
                      <a:pt x="1501" y="2763"/>
                      <a:pt x="1498" y="2761"/>
                      <a:pt x="1506" y="2802"/>
                    </a:cubicBezTo>
                    <a:cubicBezTo>
                      <a:pt x="1514" y="2843"/>
                      <a:pt x="1532" y="2927"/>
                      <a:pt x="1548" y="2982"/>
                    </a:cubicBezTo>
                    <a:cubicBezTo>
                      <a:pt x="1564" y="3037"/>
                      <a:pt x="1582" y="3067"/>
                      <a:pt x="1602" y="3132"/>
                    </a:cubicBezTo>
                    <a:cubicBezTo>
                      <a:pt x="1622" y="3197"/>
                      <a:pt x="1649" y="3302"/>
                      <a:pt x="1668" y="3372"/>
                    </a:cubicBezTo>
                    <a:cubicBezTo>
                      <a:pt x="1687" y="3442"/>
                      <a:pt x="1706" y="3508"/>
                      <a:pt x="1716" y="3552"/>
                    </a:cubicBezTo>
                    <a:cubicBezTo>
                      <a:pt x="1726" y="3596"/>
                      <a:pt x="1718" y="3608"/>
                      <a:pt x="1728" y="3636"/>
                    </a:cubicBezTo>
                    <a:cubicBezTo>
                      <a:pt x="1738" y="3664"/>
                      <a:pt x="1757" y="3684"/>
                      <a:pt x="1776" y="3720"/>
                    </a:cubicBezTo>
                    <a:cubicBezTo>
                      <a:pt x="1795" y="3756"/>
                      <a:pt x="1816" y="3803"/>
                      <a:pt x="1842" y="3852"/>
                    </a:cubicBezTo>
                    <a:cubicBezTo>
                      <a:pt x="1868" y="3901"/>
                      <a:pt x="1919" y="3991"/>
                      <a:pt x="1932" y="4014"/>
                    </a:cubicBezTo>
                  </a:path>
                </a:pathLst>
              </a:custGeom>
              <a:solidFill>
                <a:srgbClr val="FFFFFF"/>
              </a:solidFill>
              <a:ln w="11430">
                <a:solidFill>
                  <a:srgbClr val="33333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33" name="Freeform 24"/>
              <p:cNvSpPr>
                <a:spLocks/>
              </p:cNvSpPr>
              <p:nvPr/>
            </p:nvSpPr>
            <p:spPr bwMode="auto">
              <a:xfrm rot="-5959845">
                <a:off x="6882" y="6299"/>
                <a:ext cx="174" cy="332"/>
              </a:xfrm>
              <a:custGeom>
                <a:avLst/>
                <a:gdLst>
                  <a:gd name="T0" fmla="*/ 0 w 733"/>
                  <a:gd name="T1" fmla="*/ 0 h 1999"/>
                  <a:gd name="T2" fmla="*/ 0 w 733"/>
                  <a:gd name="T3" fmla="*/ 0 h 1999"/>
                  <a:gd name="T4" fmla="*/ 0 w 733"/>
                  <a:gd name="T5" fmla="*/ 0 h 1999"/>
                  <a:gd name="T6" fmla="*/ 0 w 733"/>
                  <a:gd name="T7" fmla="*/ 0 h 1999"/>
                  <a:gd name="T8" fmla="*/ 0 w 733"/>
                  <a:gd name="T9" fmla="*/ 0 h 1999"/>
                  <a:gd name="T10" fmla="*/ 0 w 733"/>
                  <a:gd name="T11" fmla="*/ 0 h 1999"/>
                  <a:gd name="T12" fmla="*/ 0 w 733"/>
                  <a:gd name="T13" fmla="*/ 0 h 1999"/>
                  <a:gd name="T14" fmla="*/ 0 w 733"/>
                  <a:gd name="T15" fmla="*/ 0 h 1999"/>
                  <a:gd name="T16" fmla="*/ 0 w 733"/>
                  <a:gd name="T17" fmla="*/ 0 h 1999"/>
                  <a:gd name="T18" fmla="*/ 0 w 733"/>
                  <a:gd name="T19" fmla="*/ 0 h 1999"/>
                  <a:gd name="T20" fmla="*/ 0 w 733"/>
                  <a:gd name="T21" fmla="*/ 0 h 1999"/>
                  <a:gd name="T22" fmla="*/ 0 w 733"/>
                  <a:gd name="T23" fmla="*/ 0 h 1999"/>
                  <a:gd name="T24" fmla="*/ 0 w 733"/>
                  <a:gd name="T25" fmla="*/ 0 h 1999"/>
                  <a:gd name="T26" fmla="*/ 0 w 733"/>
                  <a:gd name="T27" fmla="*/ 0 h 1999"/>
                  <a:gd name="T28" fmla="*/ 0 w 733"/>
                  <a:gd name="T29" fmla="*/ 0 h 1999"/>
                  <a:gd name="T30" fmla="*/ 0 w 733"/>
                  <a:gd name="T31" fmla="*/ 0 h 1999"/>
                  <a:gd name="T32" fmla="*/ 0 w 733"/>
                  <a:gd name="T33" fmla="*/ 0 h 1999"/>
                  <a:gd name="T34" fmla="*/ 0 w 733"/>
                  <a:gd name="T35" fmla="*/ 0 h 1999"/>
                  <a:gd name="T36" fmla="*/ 0 w 733"/>
                  <a:gd name="T37" fmla="*/ 0 h 1999"/>
                  <a:gd name="T38" fmla="*/ 0 w 733"/>
                  <a:gd name="T39" fmla="*/ 0 h 1999"/>
                  <a:gd name="T40" fmla="*/ 0 w 733"/>
                  <a:gd name="T41" fmla="*/ 0 h 1999"/>
                  <a:gd name="T42" fmla="*/ 0 w 733"/>
                  <a:gd name="T43" fmla="*/ 0 h 1999"/>
                  <a:gd name="T44" fmla="*/ 0 w 733"/>
                  <a:gd name="T45" fmla="*/ 0 h 1999"/>
                  <a:gd name="T46" fmla="*/ 0 w 733"/>
                  <a:gd name="T47" fmla="*/ 0 h 1999"/>
                  <a:gd name="T48" fmla="*/ 0 w 733"/>
                  <a:gd name="T49" fmla="*/ 0 h 1999"/>
                  <a:gd name="T50" fmla="*/ 0 w 733"/>
                  <a:gd name="T51" fmla="*/ 0 h 1999"/>
                  <a:gd name="T52" fmla="*/ 0 w 733"/>
                  <a:gd name="T53" fmla="*/ 0 h 1999"/>
                  <a:gd name="T54" fmla="*/ 0 w 733"/>
                  <a:gd name="T55" fmla="*/ 0 h 1999"/>
                  <a:gd name="T56" fmla="*/ 0 w 733"/>
                  <a:gd name="T57" fmla="*/ 0 h 1999"/>
                  <a:gd name="T58" fmla="*/ 0 w 733"/>
                  <a:gd name="T59" fmla="*/ 0 h 1999"/>
                  <a:gd name="T60" fmla="*/ 0 w 733"/>
                  <a:gd name="T61" fmla="*/ 0 h 1999"/>
                  <a:gd name="T62" fmla="*/ 0 w 733"/>
                  <a:gd name="T63" fmla="*/ 0 h 1999"/>
                  <a:gd name="T64" fmla="*/ 0 w 733"/>
                  <a:gd name="T65" fmla="*/ 0 h 1999"/>
                  <a:gd name="T66" fmla="*/ 0 w 733"/>
                  <a:gd name="T67" fmla="*/ 0 h 1999"/>
                  <a:gd name="T68" fmla="*/ 0 w 733"/>
                  <a:gd name="T69" fmla="*/ 0 h 1999"/>
                  <a:gd name="T70" fmla="*/ 0 w 733"/>
                  <a:gd name="T71" fmla="*/ 0 h 1999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w 733"/>
                  <a:gd name="T109" fmla="*/ 0 h 1999"/>
                  <a:gd name="T110" fmla="*/ 733 w 733"/>
                  <a:gd name="T111" fmla="*/ 1999 h 1999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T108" t="T109" r="T110" b="T111"/>
                <a:pathLst>
                  <a:path w="733" h="1999">
                    <a:moveTo>
                      <a:pt x="0" y="0"/>
                    </a:moveTo>
                    <a:cubicBezTo>
                      <a:pt x="18" y="52"/>
                      <a:pt x="36" y="105"/>
                      <a:pt x="54" y="162"/>
                    </a:cubicBezTo>
                    <a:cubicBezTo>
                      <a:pt x="72" y="219"/>
                      <a:pt x="93" y="272"/>
                      <a:pt x="108" y="342"/>
                    </a:cubicBezTo>
                    <a:cubicBezTo>
                      <a:pt x="123" y="412"/>
                      <a:pt x="132" y="516"/>
                      <a:pt x="144" y="582"/>
                    </a:cubicBezTo>
                    <a:cubicBezTo>
                      <a:pt x="156" y="648"/>
                      <a:pt x="166" y="687"/>
                      <a:pt x="180" y="738"/>
                    </a:cubicBezTo>
                    <a:cubicBezTo>
                      <a:pt x="194" y="789"/>
                      <a:pt x="215" y="854"/>
                      <a:pt x="228" y="888"/>
                    </a:cubicBezTo>
                    <a:cubicBezTo>
                      <a:pt x="241" y="922"/>
                      <a:pt x="240" y="923"/>
                      <a:pt x="258" y="942"/>
                    </a:cubicBezTo>
                    <a:cubicBezTo>
                      <a:pt x="276" y="961"/>
                      <a:pt x="314" y="987"/>
                      <a:pt x="336" y="1002"/>
                    </a:cubicBezTo>
                    <a:cubicBezTo>
                      <a:pt x="358" y="1017"/>
                      <a:pt x="366" y="1021"/>
                      <a:pt x="390" y="1032"/>
                    </a:cubicBezTo>
                    <a:cubicBezTo>
                      <a:pt x="414" y="1043"/>
                      <a:pt x="446" y="1050"/>
                      <a:pt x="480" y="1068"/>
                    </a:cubicBezTo>
                    <a:cubicBezTo>
                      <a:pt x="514" y="1086"/>
                      <a:pt x="568" y="1118"/>
                      <a:pt x="594" y="1140"/>
                    </a:cubicBezTo>
                    <a:cubicBezTo>
                      <a:pt x="620" y="1162"/>
                      <a:pt x="617" y="1175"/>
                      <a:pt x="636" y="1200"/>
                    </a:cubicBezTo>
                    <a:cubicBezTo>
                      <a:pt x="655" y="1225"/>
                      <a:pt x="693" y="1262"/>
                      <a:pt x="708" y="1290"/>
                    </a:cubicBezTo>
                    <a:cubicBezTo>
                      <a:pt x="723" y="1318"/>
                      <a:pt x="733" y="1353"/>
                      <a:pt x="726" y="1368"/>
                    </a:cubicBezTo>
                    <a:cubicBezTo>
                      <a:pt x="719" y="1383"/>
                      <a:pt x="687" y="1389"/>
                      <a:pt x="666" y="1380"/>
                    </a:cubicBezTo>
                    <a:cubicBezTo>
                      <a:pt x="645" y="1371"/>
                      <a:pt x="620" y="1331"/>
                      <a:pt x="600" y="1314"/>
                    </a:cubicBezTo>
                    <a:cubicBezTo>
                      <a:pt x="580" y="1297"/>
                      <a:pt x="561" y="1272"/>
                      <a:pt x="546" y="1278"/>
                    </a:cubicBezTo>
                    <a:cubicBezTo>
                      <a:pt x="531" y="1284"/>
                      <a:pt x="508" y="1309"/>
                      <a:pt x="510" y="1350"/>
                    </a:cubicBezTo>
                    <a:cubicBezTo>
                      <a:pt x="512" y="1391"/>
                      <a:pt x="547" y="1474"/>
                      <a:pt x="558" y="1524"/>
                    </a:cubicBezTo>
                    <a:cubicBezTo>
                      <a:pt x="569" y="1574"/>
                      <a:pt x="569" y="1611"/>
                      <a:pt x="576" y="1650"/>
                    </a:cubicBezTo>
                    <a:cubicBezTo>
                      <a:pt x="583" y="1689"/>
                      <a:pt x="593" y="1730"/>
                      <a:pt x="600" y="1758"/>
                    </a:cubicBezTo>
                    <a:cubicBezTo>
                      <a:pt x="607" y="1786"/>
                      <a:pt x="622" y="1798"/>
                      <a:pt x="618" y="1818"/>
                    </a:cubicBezTo>
                    <a:cubicBezTo>
                      <a:pt x="614" y="1838"/>
                      <a:pt x="589" y="1873"/>
                      <a:pt x="576" y="1878"/>
                    </a:cubicBezTo>
                    <a:cubicBezTo>
                      <a:pt x="563" y="1883"/>
                      <a:pt x="550" y="1869"/>
                      <a:pt x="540" y="1848"/>
                    </a:cubicBezTo>
                    <a:cubicBezTo>
                      <a:pt x="530" y="1827"/>
                      <a:pt x="528" y="1795"/>
                      <a:pt x="516" y="1752"/>
                    </a:cubicBezTo>
                    <a:cubicBezTo>
                      <a:pt x="504" y="1709"/>
                      <a:pt x="464" y="1570"/>
                      <a:pt x="468" y="1590"/>
                    </a:cubicBezTo>
                    <a:cubicBezTo>
                      <a:pt x="472" y="1610"/>
                      <a:pt x="527" y="1814"/>
                      <a:pt x="540" y="1872"/>
                    </a:cubicBezTo>
                    <a:cubicBezTo>
                      <a:pt x="553" y="1930"/>
                      <a:pt x="552" y="1922"/>
                      <a:pt x="546" y="1938"/>
                    </a:cubicBezTo>
                    <a:cubicBezTo>
                      <a:pt x="540" y="1954"/>
                      <a:pt x="520" y="1974"/>
                      <a:pt x="504" y="1968"/>
                    </a:cubicBezTo>
                    <a:cubicBezTo>
                      <a:pt x="488" y="1962"/>
                      <a:pt x="475" y="1962"/>
                      <a:pt x="450" y="1902"/>
                    </a:cubicBezTo>
                    <a:cubicBezTo>
                      <a:pt x="425" y="1842"/>
                      <a:pt x="356" y="1608"/>
                      <a:pt x="354" y="1608"/>
                    </a:cubicBezTo>
                    <a:cubicBezTo>
                      <a:pt x="352" y="1608"/>
                      <a:pt x="429" y="1842"/>
                      <a:pt x="438" y="1902"/>
                    </a:cubicBezTo>
                    <a:cubicBezTo>
                      <a:pt x="447" y="1962"/>
                      <a:pt x="421" y="1961"/>
                      <a:pt x="408" y="1968"/>
                    </a:cubicBezTo>
                    <a:cubicBezTo>
                      <a:pt x="395" y="1975"/>
                      <a:pt x="388" y="1999"/>
                      <a:pt x="360" y="1944"/>
                    </a:cubicBezTo>
                    <a:cubicBezTo>
                      <a:pt x="332" y="1889"/>
                      <a:pt x="246" y="1645"/>
                      <a:pt x="240" y="1638"/>
                    </a:cubicBezTo>
                    <a:cubicBezTo>
                      <a:pt x="234" y="1631"/>
                      <a:pt x="311" y="1856"/>
                      <a:pt x="324" y="1902"/>
                    </a:cubicBezTo>
                  </a:path>
                </a:pathLst>
              </a:custGeom>
              <a:solidFill>
                <a:srgbClr val="FFFFFF"/>
              </a:solidFill>
              <a:ln w="11430">
                <a:solidFill>
                  <a:srgbClr val="33333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34" name="Freeform 25"/>
              <p:cNvSpPr>
                <a:spLocks/>
              </p:cNvSpPr>
              <p:nvPr/>
            </p:nvSpPr>
            <p:spPr bwMode="auto">
              <a:xfrm>
                <a:off x="6641" y="6396"/>
                <a:ext cx="247" cy="614"/>
              </a:xfrm>
              <a:custGeom>
                <a:avLst/>
                <a:gdLst>
                  <a:gd name="T0" fmla="*/ 0 w 1357"/>
                  <a:gd name="T1" fmla="*/ 0 h 3570"/>
                  <a:gd name="T2" fmla="*/ 0 w 1357"/>
                  <a:gd name="T3" fmla="*/ 0 h 3570"/>
                  <a:gd name="T4" fmla="*/ 0 w 1357"/>
                  <a:gd name="T5" fmla="*/ 0 h 3570"/>
                  <a:gd name="T6" fmla="*/ 0 w 1357"/>
                  <a:gd name="T7" fmla="*/ 0 h 3570"/>
                  <a:gd name="T8" fmla="*/ 0 w 1357"/>
                  <a:gd name="T9" fmla="*/ 0 h 3570"/>
                  <a:gd name="T10" fmla="*/ 0 w 1357"/>
                  <a:gd name="T11" fmla="*/ 0 h 3570"/>
                  <a:gd name="T12" fmla="*/ 0 w 1357"/>
                  <a:gd name="T13" fmla="*/ 0 h 3570"/>
                  <a:gd name="T14" fmla="*/ 0 w 1357"/>
                  <a:gd name="T15" fmla="*/ 0 h 3570"/>
                  <a:gd name="T16" fmla="*/ 0 w 1357"/>
                  <a:gd name="T17" fmla="*/ 0 h 3570"/>
                  <a:gd name="T18" fmla="*/ 0 w 1357"/>
                  <a:gd name="T19" fmla="*/ 0 h 3570"/>
                  <a:gd name="T20" fmla="*/ 0 w 1357"/>
                  <a:gd name="T21" fmla="*/ 0 h 3570"/>
                  <a:gd name="T22" fmla="*/ 0 w 1357"/>
                  <a:gd name="T23" fmla="*/ 0 h 3570"/>
                  <a:gd name="T24" fmla="*/ 0 w 1357"/>
                  <a:gd name="T25" fmla="*/ 0 h 3570"/>
                  <a:gd name="T26" fmla="*/ 0 w 1357"/>
                  <a:gd name="T27" fmla="*/ 0 h 3570"/>
                  <a:gd name="T28" fmla="*/ 0 w 1357"/>
                  <a:gd name="T29" fmla="*/ 0 h 3570"/>
                  <a:gd name="T30" fmla="*/ 0 w 1357"/>
                  <a:gd name="T31" fmla="*/ 0 h 3570"/>
                  <a:gd name="T32" fmla="*/ 0 w 1357"/>
                  <a:gd name="T33" fmla="*/ 0 h 3570"/>
                  <a:gd name="T34" fmla="*/ 0 w 1357"/>
                  <a:gd name="T35" fmla="*/ 0 h 3570"/>
                  <a:gd name="T36" fmla="*/ 0 w 1357"/>
                  <a:gd name="T37" fmla="*/ 0 h 3570"/>
                  <a:gd name="T38" fmla="*/ 0 w 1357"/>
                  <a:gd name="T39" fmla="*/ 0 h 3570"/>
                  <a:gd name="T40" fmla="*/ 0 w 1357"/>
                  <a:gd name="T41" fmla="*/ 0 h 3570"/>
                  <a:gd name="T42" fmla="*/ 0 w 1357"/>
                  <a:gd name="T43" fmla="*/ 0 h 3570"/>
                  <a:gd name="T44" fmla="*/ 0 w 1357"/>
                  <a:gd name="T45" fmla="*/ 0 h 3570"/>
                  <a:gd name="T46" fmla="*/ 0 w 1357"/>
                  <a:gd name="T47" fmla="*/ 0 h 3570"/>
                  <a:gd name="T48" fmla="*/ 0 w 1357"/>
                  <a:gd name="T49" fmla="*/ 0 h 3570"/>
                  <a:gd name="T50" fmla="*/ 0 w 1357"/>
                  <a:gd name="T51" fmla="*/ 0 h 3570"/>
                  <a:gd name="T52" fmla="*/ 0 w 1357"/>
                  <a:gd name="T53" fmla="*/ 0 h 3570"/>
                  <a:gd name="T54" fmla="*/ 0 w 1357"/>
                  <a:gd name="T55" fmla="*/ 0 h 3570"/>
                  <a:gd name="T56" fmla="*/ 0 w 1357"/>
                  <a:gd name="T57" fmla="*/ 0 h 3570"/>
                  <a:gd name="T58" fmla="*/ 0 w 1357"/>
                  <a:gd name="T59" fmla="*/ 0 h 3570"/>
                  <a:gd name="T60" fmla="*/ 0 w 1357"/>
                  <a:gd name="T61" fmla="*/ 0 h 3570"/>
                  <a:gd name="T62" fmla="*/ 0 w 1357"/>
                  <a:gd name="T63" fmla="*/ 0 h 3570"/>
                  <a:gd name="T64" fmla="*/ 0 w 1357"/>
                  <a:gd name="T65" fmla="*/ 0 h 3570"/>
                  <a:gd name="T66" fmla="*/ 0 w 1357"/>
                  <a:gd name="T67" fmla="*/ 0 h 3570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w 1357"/>
                  <a:gd name="T103" fmla="*/ 0 h 3570"/>
                  <a:gd name="T104" fmla="*/ 1357 w 1357"/>
                  <a:gd name="T105" fmla="*/ 3570 h 3570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T102" t="T103" r="T104" b="T105"/>
                <a:pathLst>
                  <a:path w="1357" h="3570">
                    <a:moveTo>
                      <a:pt x="1357" y="3102"/>
                    </a:moveTo>
                    <a:cubicBezTo>
                      <a:pt x="1338" y="3077"/>
                      <a:pt x="1319" y="3052"/>
                      <a:pt x="1297" y="3006"/>
                    </a:cubicBezTo>
                    <a:cubicBezTo>
                      <a:pt x="1275" y="2960"/>
                      <a:pt x="1251" y="2882"/>
                      <a:pt x="1225" y="2826"/>
                    </a:cubicBezTo>
                    <a:cubicBezTo>
                      <a:pt x="1199" y="2770"/>
                      <a:pt x="1161" y="2717"/>
                      <a:pt x="1141" y="2670"/>
                    </a:cubicBezTo>
                    <a:cubicBezTo>
                      <a:pt x="1121" y="2623"/>
                      <a:pt x="1116" y="2592"/>
                      <a:pt x="1105" y="2544"/>
                    </a:cubicBezTo>
                    <a:cubicBezTo>
                      <a:pt x="1094" y="2496"/>
                      <a:pt x="1081" y="2424"/>
                      <a:pt x="1075" y="2382"/>
                    </a:cubicBezTo>
                    <a:cubicBezTo>
                      <a:pt x="1069" y="2340"/>
                      <a:pt x="1080" y="2327"/>
                      <a:pt x="1069" y="2292"/>
                    </a:cubicBezTo>
                    <a:cubicBezTo>
                      <a:pt x="1058" y="2257"/>
                      <a:pt x="1027" y="2209"/>
                      <a:pt x="1009" y="2172"/>
                    </a:cubicBezTo>
                    <a:cubicBezTo>
                      <a:pt x="991" y="2135"/>
                      <a:pt x="988" y="2113"/>
                      <a:pt x="961" y="2070"/>
                    </a:cubicBezTo>
                    <a:cubicBezTo>
                      <a:pt x="934" y="2027"/>
                      <a:pt x="882" y="1968"/>
                      <a:pt x="847" y="1914"/>
                    </a:cubicBezTo>
                    <a:cubicBezTo>
                      <a:pt x="812" y="1860"/>
                      <a:pt x="781" y="1801"/>
                      <a:pt x="751" y="1746"/>
                    </a:cubicBezTo>
                    <a:cubicBezTo>
                      <a:pt x="721" y="1691"/>
                      <a:pt x="691" y="1640"/>
                      <a:pt x="667" y="1584"/>
                    </a:cubicBezTo>
                    <a:cubicBezTo>
                      <a:pt x="643" y="1528"/>
                      <a:pt x="620" y="1460"/>
                      <a:pt x="607" y="1410"/>
                    </a:cubicBezTo>
                    <a:cubicBezTo>
                      <a:pt x="594" y="1360"/>
                      <a:pt x="604" y="1318"/>
                      <a:pt x="589" y="1284"/>
                    </a:cubicBezTo>
                    <a:cubicBezTo>
                      <a:pt x="574" y="1250"/>
                      <a:pt x="532" y="1234"/>
                      <a:pt x="517" y="1206"/>
                    </a:cubicBezTo>
                    <a:cubicBezTo>
                      <a:pt x="502" y="1178"/>
                      <a:pt x="520" y="1165"/>
                      <a:pt x="499" y="1116"/>
                    </a:cubicBezTo>
                    <a:cubicBezTo>
                      <a:pt x="478" y="1067"/>
                      <a:pt x="425" y="989"/>
                      <a:pt x="391" y="912"/>
                    </a:cubicBezTo>
                    <a:cubicBezTo>
                      <a:pt x="357" y="835"/>
                      <a:pt x="329" y="762"/>
                      <a:pt x="295" y="654"/>
                    </a:cubicBezTo>
                    <a:cubicBezTo>
                      <a:pt x="261" y="546"/>
                      <a:pt x="208" y="368"/>
                      <a:pt x="187" y="264"/>
                    </a:cubicBezTo>
                    <a:cubicBezTo>
                      <a:pt x="166" y="160"/>
                      <a:pt x="179" y="0"/>
                      <a:pt x="169" y="30"/>
                    </a:cubicBezTo>
                    <a:cubicBezTo>
                      <a:pt x="159" y="60"/>
                      <a:pt x="140" y="313"/>
                      <a:pt x="127" y="444"/>
                    </a:cubicBezTo>
                    <a:cubicBezTo>
                      <a:pt x="114" y="575"/>
                      <a:pt x="106" y="728"/>
                      <a:pt x="91" y="816"/>
                    </a:cubicBezTo>
                    <a:cubicBezTo>
                      <a:pt x="76" y="904"/>
                      <a:pt x="49" y="927"/>
                      <a:pt x="37" y="972"/>
                    </a:cubicBezTo>
                    <a:cubicBezTo>
                      <a:pt x="25" y="1017"/>
                      <a:pt x="17" y="1048"/>
                      <a:pt x="19" y="1086"/>
                    </a:cubicBezTo>
                    <a:cubicBezTo>
                      <a:pt x="21" y="1124"/>
                      <a:pt x="48" y="1146"/>
                      <a:pt x="49" y="1200"/>
                    </a:cubicBezTo>
                    <a:cubicBezTo>
                      <a:pt x="50" y="1254"/>
                      <a:pt x="33" y="1350"/>
                      <a:pt x="25" y="1410"/>
                    </a:cubicBezTo>
                    <a:cubicBezTo>
                      <a:pt x="17" y="1470"/>
                      <a:pt x="2" y="1515"/>
                      <a:pt x="1" y="1560"/>
                    </a:cubicBezTo>
                    <a:cubicBezTo>
                      <a:pt x="0" y="1605"/>
                      <a:pt x="8" y="1623"/>
                      <a:pt x="19" y="1680"/>
                    </a:cubicBezTo>
                    <a:cubicBezTo>
                      <a:pt x="30" y="1737"/>
                      <a:pt x="52" y="1831"/>
                      <a:pt x="67" y="1902"/>
                    </a:cubicBezTo>
                    <a:cubicBezTo>
                      <a:pt x="82" y="1973"/>
                      <a:pt x="99" y="2008"/>
                      <a:pt x="109" y="2106"/>
                    </a:cubicBezTo>
                    <a:cubicBezTo>
                      <a:pt x="119" y="2204"/>
                      <a:pt x="122" y="2360"/>
                      <a:pt x="127" y="2490"/>
                    </a:cubicBezTo>
                    <a:cubicBezTo>
                      <a:pt x="132" y="2620"/>
                      <a:pt x="142" y="2739"/>
                      <a:pt x="139" y="2886"/>
                    </a:cubicBezTo>
                    <a:cubicBezTo>
                      <a:pt x="136" y="3033"/>
                      <a:pt x="117" y="3258"/>
                      <a:pt x="109" y="3372"/>
                    </a:cubicBezTo>
                    <a:cubicBezTo>
                      <a:pt x="101" y="3486"/>
                      <a:pt x="96" y="3528"/>
                      <a:pt x="91" y="3570"/>
                    </a:cubicBezTo>
                  </a:path>
                </a:pathLst>
              </a:custGeom>
              <a:solidFill>
                <a:srgbClr val="FFFFFF"/>
              </a:solidFill>
              <a:ln w="11430">
                <a:solidFill>
                  <a:srgbClr val="33333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35" name="Freeform 26"/>
              <p:cNvSpPr>
                <a:spLocks/>
              </p:cNvSpPr>
              <p:nvPr/>
            </p:nvSpPr>
            <p:spPr bwMode="auto">
              <a:xfrm>
                <a:off x="6502" y="7005"/>
                <a:ext cx="154" cy="703"/>
              </a:xfrm>
              <a:custGeom>
                <a:avLst/>
                <a:gdLst>
                  <a:gd name="T0" fmla="*/ 0 w 848"/>
                  <a:gd name="T1" fmla="*/ 0 h 4090"/>
                  <a:gd name="T2" fmla="*/ 0 w 848"/>
                  <a:gd name="T3" fmla="*/ 0 h 4090"/>
                  <a:gd name="T4" fmla="*/ 0 w 848"/>
                  <a:gd name="T5" fmla="*/ 0 h 4090"/>
                  <a:gd name="T6" fmla="*/ 0 w 848"/>
                  <a:gd name="T7" fmla="*/ 0 h 4090"/>
                  <a:gd name="T8" fmla="*/ 0 w 848"/>
                  <a:gd name="T9" fmla="*/ 0 h 4090"/>
                  <a:gd name="T10" fmla="*/ 0 w 848"/>
                  <a:gd name="T11" fmla="*/ 0 h 4090"/>
                  <a:gd name="T12" fmla="*/ 0 w 848"/>
                  <a:gd name="T13" fmla="*/ 0 h 4090"/>
                  <a:gd name="T14" fmla="*/ 0 w 848"/>
                  <a:gd name="T15" fmla="*/ 0 h 4090"/>
                  <a:gd name="T16" fmla="*/ 0 w 848"/>
                  <a:gd name="T17" fmla="*/ 0 h 4090"/>
                  <a:gd name="T18" fmla="*/ 0 w 848"/>
                  <a:gd name="T19" fmla="*/ 0 h 4090"/>
                  <a:gd name="T20" fmla="*/ 0 w 848"/>
                  <a:gd name="T21" fmla="*/ 0 h 4090"/>
                  <a:gd name="T22" fmla="*/ 0 w 848"/>
                  <a:gd name="T23" fmla="*/ 0 h 4090"/>
                  <a:gd name="T24" fmla="*/ 0 w 848"/>
                  <a:gd name="T25" fmla="*/ 0 h 4090"/>
                  <a:gd name="T26" fmla="*/ 0 w 848"/>
                  <a:gd name="T27" fmla="*/ 0 h 4090"/>
                  <a:gd name="T28" fmla="*/ 0 w 848"/>
                  <a:gd name="T29" fmla="*/ 0 h 4090"/>
                  <a:gd name="T30" fmla="*/ 0 w 848"/>
                  <a:gd name="T31" fmla="*/ 0 h 4090"/>
                  <a:gd name="T32" fmla="*/ 0 w 848"/>
                  <a:gd name="T33" fmla="*/ 0 h 4090"/>
                  <a:gd name="T34" fmla="*/ 0 w 848"/>
                  <a:gd name="T35" fmla="*/ 0 h 4090"/>
                  <a:gd name="T36" fmla="*/ 0 w 848"/>
                  <a:gd name="T37" fmla="*/ 0 h 4090"/>
                  <a:gd name="T38" fmla="*/ 0 w 848"/>
                  <a:gd name="T39" fmla="*/ 0 h 4090"/>
                  <a:gd name="T40" fmla="*/ 0 w 848"/>
                  <a:gd name="T41" fmla="*/ 0 h 4090"/>
                  <a:gd name="T42" fmla="*/ 0 w 848"/>
                  <a:gd name="T43" fmla="*/ 0 h 4090"/>
                  <a:gd name="T44" fmla="*/ 0 w 848"/>
                  <a:gd name="T45" fmla="*/ 0 h 4090"/>
                  <a:gd name="T46" fmla="*/ 0 w 848"/>
                  <a:gd name="T47" fmla="*/ 0 h 4090"/>
                  <a:gd name="T48" fmla="*/ 0 w 848"/>
                  <a:gd name="T49" fmla="*/ 0 h 4090"/>
                  <a:gd name="T50" fmla="*/ 0 w 848"/>
                  <a:gd name="T51" fmla="*/ 0 h 4090"/>
                  <a:gd name="T52" fmla="*/ 0 w 848"/>
                  <a:gd name="T53" fmla="*/ 0 h 4090"/>
                  <a:gd name="T54" fmla="*/ 0 w 848"/>
                  <a:gd name="T55" fmla="*/ 0 h 4090"/>
                  <a:gd name="T56" fmla="*/ 0 w 848"/>
                  <a:gd name="T57" fmla="*/ 0 h 4090"/>
                  <a:gd name="T58" fmla="*/ 0 w 848"/>
                  <a:gd name="T59" fmla="*/ 0 h 4090"/>
                  <a:gd name="T60" fmla="*/ 0 w 848"/>
                  <a:gd name="T61" fmla="*/ 0 h 4090"/>
                  <a:gd name="T62" fmla="*/ 0 w 848"/>
                  <a:gd name="T63" fmla="*/ 0 h 4090"/>
                  <a:gd name="T64" fmla="*/ 0 w 848"/>
                  <a:gd name="T65" fmla="*/ 0 h 4090"/>
                  <a:gd name="T66" fmla="*/ 0 w 848"/>
                  <a:gd name="T67" fmla="*/ 0 h 4090"/>
                  <a:gd name="T68" fmla="*/ 0 w 848"/>
                  <a:gd name="T69" fmla="*/ 0 h 4090"/>
                  <a:gd name="T70" fmla="*/ 0 w 848"/>
                  <a:gd name="T71" fmla="*/ 0 h 4090"/>
                  <a:gd name="T72" fmla="*/ 0 w 848"/>
                  <a:gd name="T73" fmla="*/ 0 h 4090"/>
                  <a:gd name="T74" fmla="*/ 0 w 848"/>
                  <a:gd name="T75" fmla="*/ 0 h 4090"/>
                  <a:gd name="T76" fmla="*/ 0 w 848"/>
                  <a:gd name="T77" fmla="*/ 0 h 4090"/>
                  <a:gd name="T78" fmla="*/ 0 w 848"/>
                  <a:gd name="T79" fmla="*/ 0 h 4090"/>
                  <a:gd name="T80" fmla="*/ 0 w 848"/>
                  <a:gd name="T81" fmla="*/ 0 h 4090"/>
                  <a:gd name="T82" fmla="*/ 0 w 848"/>
                  <a:gd name="T83" fmla="*/ 0 h 4090"/>
                  <a:gd name="T84" fmla="*/ 0 w 848"/>
                  <a:gd name="T85" fmla="*/ 0 h 4090"/>
                  <a:gd name="T86" fmla="*/ 0 w 848"/>
                  <a:gd name="T87" fmla="*/ 0 h 4090"/>
                  <a:gd name="T88" fmla="*/ 0 w 848"/>
                  <a:gd name="T89" fmla="*/ 0 h 4090"/>
                  <a:gd name="T90" fmla="*/ 0 w 848"/>
                  <a:gd name="T91" fmla="*/ 0 h 4090"/>
                  <a:gd name="T92" fmla="*/ 0 w 848"/>
                  <a:gd name="T93" fmla="*/ 0 h 4090"/>
                  <a:gd name="T94" fmla="*/ 0 w 848"/>
                  <a:gd name="T95" fmla="*/ 0 h 4090"/>
                  <a:gd name="T96" fmla="*/ 0 w 848"/>
                  <a:gd name="T97" fmla="*/ 0 h 4090"/>
                  <a:gd name="T98" fmla="*/ 0 w 848"/>
                  <a:gd name="T99" fmla="*/ 0 h 4090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w 848"/>
                  <a:gd name="T151" fmla="*/ 0 h 4090"/>
                  <a:gd name="T152" fmla="*/ 848 w 848"/>
                  <a:gd name="T153" fmla="*/ 4090 h 4090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T150" t="T151" r="T152" b="T153"/>
                <a:pathLst>
                  <a:path w="848" h="4090">
                    <a:moveTo>
                      <a:pt x="848" y="24"/>
                    </a:moveTo>
                    <a:cubicBezTo>
                      <a:pt x="837" y="97"/>
                      <a:pt x="827" y="170"/>
                      <a:pt x="812" y="252"/>
                    </a:cubicBezTo>
                    <a:cubicBezTo>
                      <a:pt x="797" y="334"/>
                      <a:pt x="777" y="438"/>
                      <a:pt x="758" y="516"/>
                    </a:cubicBezTo>
                    <a:cubicBezTo>
                      <a:pt x="739" y="594"/>
                      <a:pt x="722" y="659"/>
                      <a:pt x="698" y="720"/>
                    </a:cubicBezTo>
                    <a:cubicBezTo>
                      <a:pt x="674" y="781"/>
                      <a:pt x="629" y="845"/>
                      <a:pt x="614" y="882"/>
                    </a:cubicBezTo>
                    <a:cubicBezTo>
                      <a:pt x="599" y="919"/>
                      <a:pt x="609" y="912"/>
                      <a:pt x="608" y="942"/>
                    </a:cubicBezTo>
                    <a:cubicBezTo>
                      <a:pt x="607" y="972"/>
                      <a:pt x="607" y="1018"/>
                      <a:pt x="608" y="1062"/>
                    </a:cubicBezTo>
                    <a:cubicBezTo>
                      <a:pt x="609" y="1106"/>
                      <a:pt x="615" y="1163"/>
                      <a:pt x="614" y="1206"/>
                    </a:cubicBezTo>
                    <a:cubicBezTo>
                      <a:pt x="613" y="1249"/>
                      <a:pt x="603" y="1286"/>
                      <a:pt x="602" y="1320"/>
                    </a:cubicBezTo>
                    <a:cubicBezTo>
                      <a:pt x="601" y="1354"/>
                      <a:pt x="600" y="1363"/>
                      <a:pt x="608" y="1410"/>
                    </a:cubicBezTo>
                    <a:cubicBezTo>
                      <a:pt x="616" y="1457"/>
                      <a:pt x="635" y="1530"/>
                      <a:pt x="650" y="1602"/>
                    </a:cubicBezTo>
                    <a:cubicBezTo>
                      <a:pt x="665" y="1674"/>
                      <a:pt x="690" y="1748"/>
                      <a:pt x="698" y="1842"/>
                    </a:cubicBezTo>
                    <a:cubicBezTo>
                      <a:pt x="706" y="1936"/>
                      <a:pt x="707" y="2062"/>
                      <a:pt x="698" y="2166"/>
                    </a:cubicBezTo>
                    <a:cubicBezTo>
                      <a:pt x="689" y="2270"/>
                      <a:pt x="662" y="2372"/>
                      <a:pt x="644" y="2466"/>
                    </a:cubicBezTo>
                    <a:cubicBezTo>
                      <a:pt x="626" y="2560"/>
                      <a:pt x="612" y="2629"/>
                      <a:pt x="590" y="2730"/>
                    </a:cubicBezTo>
                    <a:cubicBezTo>
                      <a:pt x="568" y="2831"/>
                      <a:pt x="532" y="2985"/>
                      <a:pt x="512" y="3072"/>
                    </a:cubicBezTo>
                    <a:cubicBezTo>
                      <a:pt x="492" y="3159"/>
                      <a:pt x="474" y="3202"/>
                      <a:pt x="470" y="3252"/>
                    </a:cubicBezTo>
                    <a:cubicBezTo>
                      <a:pt x="466" y="3302"/>
                      <a:pt x="481" y="3330"/>
                      <a:pt x="488" y="3372"/>
                    </a:cubicBezTo>
                    <a:cubicBezTo>
                      <a:pt x="495" y="3414"/>
                      <a:pt x="500" y="3447"/>
                      <a:pt x="512" y="3504"/>
                    </a:cubicBezTo>
                    <a:cubicBezTo>
                      <a:pt x="524" y="3561"/>
                      <a:pt x="540" y="3662"/>
                      <a:pt x="560" y="3714"/>
                    </a:cubicBezTo>
                    <a:cubicBezTo>
                      <a:pt x="580" y="3766"/>
                      <a:pt x="598" y="3786"/>
                      <a:pt x="632" y="3816"/>
                    </a:cubicBezTo>
                    <a:cubicBezTo>
                      <a:pt x="666" y="3846"/>
                      <a:pt x="742" y="3866"/>
                      <a:pt x="764" y="3894"/>
                    </a:cubicBezTo>
                    <a:cubicBezTo>
                      <a:pt x="786" y="3922"/>
                      <a:pt x="776" y="3961"/>
                      <a:pt x="764" y="3984"/>
                    </a:cubicBezTo>
                    <a:cubicBezTo>
                      <a:pt x="752" y="4007"/>
                      <a:pt x="727" y="4017"/>
                      <a:pt x="692" y="4032"/>
                    </a:cubicBezTo>
                    <a:cubicBezTo>
                      <a:pt x="657" y="4047"/>
                      <a:pt x="606" y="4066"/>
                      <a:pt x="554" y="4074"/>
                    </a:cubicBezTo>
                    <a:cubicBezTo>
                      <a:pt x="502" y="4082"/>
                      <a:pt x="425" y="4090"/>
                      <a:pt x="380" y="4080"/>
                    </a:cubicBezTo>
                    <a:cubicBezTo>
                      <a:pt x="335" y="4070"/>
                      <a:pt x="314" y="4040"/>
                      <a:pt x="284" y="4014"/>
                    </a:cubicBezTo>
                    <a:cubicBezTo>
                      <a:pt x="254" y="3988"/>
                      <a:pt x="217" y="3957"/>
                      <a:pt x="200" y="3924"/>
                    </a:cubicBezTo>
                    <a:cubicBezTo>
                      <a:pt x="183" y="3891"/>
                      <a:pt x="189" y="3854"/>
                      <a:pt x="182" y="3816"/>
                    </a:cubicBezTo>
                    <a:cubicBezTo>
                      <a:pt x="175" y="3778"/>
                      <a:pt x="166" y="3732"/>
                      <a:pt x="158" y="3696"/>
                    </a:cubicBezTo>
                    <a:cubicBezTo>
                      <a:pt x="150" y="3660"/>
                      <a:pt x="150" y="3637"/>
                      <a:pt x="134" y="3600"/>
                    </a:cubicBezTo>
                    <a:cubicBezTo>
                      <a:pt x="118" y="3563"/>
                      <a:pt x="76" y="3508"/>
                      <a:pt x="62" y="3474"/>
                    </a:cubicBezTo>
                    <a:cubicBezTo>
                      <a:pt x="48" y="3440"/>
                      <a:pt x="44" y="3423"/>
                      <a:pt x="50" y="3396"/>
                    </a:cubicBezTo>
                    <a:cubicBezTo>
                      <a:pt x="56" y="3369"/>
                      <a:pt x="84" y="3341"/>
                      <a:pt x="98" y="3312"/>
                    </a:cubicBezTo>
                    <a:cubicBezTo>
                      <a:pt x="112" y="3283"/>
                      <a:pt x="124" y="3269"/>
                      <a:pt x="134" y="3222"/>
                    </a:cubicBezTo>
                    <a:cubicBezTo>
                      <a:pt x="144" y="3175"/>
                      <a:pt x="152" y="3111"/>
                      <a:pt x="158" y="3030"/>
                    </a:cubicBezTo>
                    <a:cubicBezTo>
                      <a:pt x="164" y="2949"/>
                      <a:pt x="169" y="2805"/>
                      <a:pt x="170" y="2736"/>
                    </a:cubicBezTo>
                    <a:cubicBezTo>
                      <a:pt x="171" y="2667"/>
                      <a:pt x="177" y="2671"/>
                      <a:pt x="164" y="2616"/>
                    </a:cubicBezTo>
                    <a:cubicBezTo>
                      <a:pt x="151" y="2561"/>
                      <a:pt x="113" y="2471"/>
                      <a:pt x="92" y="2406"/>
                    </a:cubicBezTo>
                    <a:cubicBezTo>
                      <a:pt x="71" y="2341"/>
                      <a:pt x="51" y="2298"/>
                      <a:pt x="38" y="2226"/>
                    </a:cubicBezTo>
                    <a:cubicBezTo>
                      <a:pt x="25" y="2154"/>
                      <a:pt x="9" y="2064"/>
                      <a:pt x="14" y="1974"/>
                    </a:cubicBezTo>
                    <a:cubicBezTo>
                      <a:pt x="19" y="1884"/>
                      <a:pt x="57" y="1771"/>
                      <a:pt x="68" y="1686"/>
                    </a:cubicBezTo>
                    <a:cubicBezTo>
                      <a:pt x="79" y="1601"/>
                      <a:pt x="84" y="1546"/>
                      <a:pt x="80" y="1464"/>
                    </a:cubicBezTo>
                    <a:cubicBezTo>
                      <a:pt x="76" y="1382"/>
                      <a:pt x="55" y="1277"/>
                      <a:pt x="44" y="1194"/>
                    </a:cubicBezTo>
                    <a:cubicBezTo>
                      <a:pt x="33" y="1111"/>
                      <a:pt x="19" y="1043"/>
                      <a:pt x="14" y="966"/>
                    </a:cubicBezTo>
                    <a:cubicBezTo>
                      <a:pt x="9" y="889"/>
                      <a:pt x="13" y="784"/>
                      <a:pt x="14" y="732"/>
                    </a:cubicBezTo>
                    <a:cubicBezTo>
                      <a:pt x="15" y="680"/>
                      <a:pt x="22" y="715"/>
                      <a:pt x="20" y="654"/>
                    </a:cubicBezTo>
                    <a:cubicBezTo>
                      <a:pt x="18" y="593"/>
                      <a:pt x="0" y="450"/>
                      <a:pt x="2" y="366"/>
                    </a:cubicBezTo>
                    <a:cubicBezTo>
                      <a:pt x="4" y="282"/>
                      <a:pt x="30" y="211"/>
                      <a:pt x="32" y="150"/>
                    </a:cubicBezTo>
                    <a:cubicBezTo>
                      <a:pt x="34" y="89"/>
                      <a:pt x="24" y="44"/>
                      <a:pt x="14" y="0"/>
                    </a:cubicBezTo>
                  </a:path>
                </a:pathLst>
              </a:custGeom>
              <a:solidFill>
                <a:srgbClr val="FFFFFF"/>
              </a:solidFill>
              <a:ln w="11430">
                <a:solidFill>
                  <a:srgbClr val="33333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36" name="Freeform 27"/>
              <p:cNvSpPr>
                <a:spLocks/>
              </p:cNvSpPr>
              <p:nvPr/>
            </p:nvSpPr>
            <p:spPr bwMode="auto">
              <a:xfrm>
                <a:off x="6488" y="6873"/>
                <a:ext cx="15" cy="132"/>
              </a:xfrm>
              <a:custGeom>
                <a:avLst/>
                <a:gdLst>
                  <a:gd name="T0" fmla="*/ 0 w 84"/>
                  <a:gd name="T1" fmla="*/ 0 h 768"/>
                  <a:gd name="T2" fmla="*/ 0 w 84"/>
                  <a:gd name="T3" fmla="*/ 0 h 768"/>
                  <a:gd name="T4" fmla="*/ 0 w 84"/>
                  <a:gd name="T5" fmla="*/ 0 h 768"/>
                  <a:gd name="T6" fmla="*/ 0 w 84"/>
                  <a:gd name="T7" fmla="*/ 0 h 768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84"/>
                  <a:gd name="T13" fmla="*/ 0 h 768"/>
                  <a:gd name="T14" fmla="*/ 84 w 84"/>
                  <a:gd name="T15" fmla="*/ 768 h 768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84" h="768">
                    <a:moveTo>
                      <a:pt x="84" y="768"/>
                    </a:moveTo>
                    <a:cubicBezTo>
                      <a:pt x="71" y="692"/>
                      <a:pt x="59" y="617"/>
                      <a:pt x="48" y="534"/>
                    </a:cubicBezTo>
                    <a:cubicBezTo>
                      <a:pt x="37" y="451"/>
                      <a:pt x="26" y="359"/>
                      <a:pt x="18" y="270"/>
                    </a:cubicBezTo>
                    <a:cubicBezTo>
                      <a:pt x="10" y="181"/>
                      <a:pt x="4" y="52"/>
                      <a:pt x="0" y="0"/>
                    </a:cubicBezTo>
                  </a:path>
                </a:pathLst>
              </a:custGeom>
              <a:solidFill>
                <a:srgbClr val="FFFFFF"/>
              </a:solidFill>
              <a:ln w="11430">
                <a:solidFill>
                  <a:srgbClr val="33333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37" name="Freeform 28"/>
              <p:cNvSpPr>
                <a:spLocks/>
              </p:cNvSpPr>
              <p:nvPr/>
            </p:nvSpPr>
            <p:spPr bwMode="auto">
              <a:xfrm>
                <a:off x="6497" y="6108"/>
                <a:ext cx="56" cy="55"/>
              </a:xfrm>
              <a:custGeom>
                <a:avLst/>
                <a:gdLst>
                  <a:gd name="T0" fmla="*/ 0 w 306"/>
                  <a:gd name="T1" fmla="*/ 0 h 318"/>
                  <a:gd name="T2" fmla="*/ 0 w 306"/>
                  <a:gd name="T3" fmla="*/ 0 h 318"/>
                  <a:gd name="T4" fmla="*/ 0 w 306"/>
                  <a:gd name="T5" fmla="*/ 0 h 318"/>
                  <a:gd name="T6" fmla="*/ 0 w 306"/>
                  <a:gd name="T7" fmla="*/ 0 h 318"/>
                  <a:gd name="T8" fmla="*/ 0 w 306"/>
                  <a:gd name="T9" fmla="*/ 0 h 3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318"/>
                  <a:gd name="T17" fmla="*/ 306 w 306"/>
                  <a:gd name="T18" fmla="*/ 318 h 3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318">
                    <a:moveTo>
                      <a:pt x="306" y="0"/>
                    </a:moveTo>
                    <a:cubicBezTo>
                      <a:pt x="288" y="56"/>
                      <a:pt x="270" y="112"/>
                      <a:pt x="240" y="150"/>
                    </a:cubicBezTo>
                    <a:cubicBezTo>
                      <a:pt x="210" y="188"/>
                      <a:pt x="156" y="205"/>
                      <a:pt x="126" y="228"/>
                    </a:cubicBezTo>
                    <a:cubicBezTo>
                      <a:pt x="96" y="251"/>
                      <a:pt x="81" y="273"/>
                      <a:pt x="60" y="288"/>
                    </a:cubicBezTo>
                    <a:cubicBezTo>
                      <a:pt x="39" y="303"/>
                      <a:pt x="17" y="313"/>
                      <a:pt x="0" y="318"/>
                    </a:cubicBezTo>
                  </a:path>
                </a:pathLst>
              </a:custGeom>
              <a:solidFill>
                <a:srgbClr val="FFFFFF"/>
              </a:solidFill>
              <a:ln w="11430">
                <a:solidFill>
                  <a:srgbClr val="33333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38" name="Freeform 29"/>
              <p:cNvSpPr>
                <a:spLocks/>
              </p:cNvSpPr>
              <p:nvPr/>
            </p:nvSpPr>
            <p:spPr bwMode="auto">
              <a:xfrm>
                <a:off x="6506" y="6019"/>
                <a:ext cx="37" cy="11"/>
              </a:xfrm>
              <a:custGeom>
                <a:avLst/>
                <a:gdLst>
                  <a:gd name="T0" fmla="*/ 0 w 204"/>
                  <a:gd name="T1" fmla="*/ 0 h 63"/>
                  <a:gd name="T2" fmla="*/ 0 w 204"/>
                  <a:gd name="T3" fmla="*/ 0 h 63"/>
                  <a:gd name="T4" fmla="*/ 0 w 204"/>
                  <a:gd name="T5" fmla="*/ 0 h 63"/>
                  <a:gd name="T6" fmla="*/ 0 w 204"/>
                  <a:gd name="T7" fmla="*/ 0 h 6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04"/>
                  <a:gd name="T13" fmla="*/ 0 h 63"/>
                  <a:gd name="T14" fmla="*/ 204 w 204"/>
                  <a:gd name="T15" fmla="*/ 63 h 6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04" h="63">
                    <a:moveTo>
                      <a:pt x="0" y="33"/>
                    </a:moveTo>
                    <a:cubicBezTo>
                      <a:pt x="26" y="23"/>
                      <a:pt x="52" y="13"/>
                      <a:pt x="72" y="9"/>
                    </a:cubicBezTo>
                    <a:cubicBezTo>
                      <a:pt x="92" y="5"/>
                      <a:pt x="98" y="0"/>
                      <a:pt x="120" y="9"/>
                    </a:cubicBezTo>
                    <a:cubicBezTo>
                      <a:pt x="142" y="18"/>
                      <a:pt x="185" y="54"/>
                      <a:pt x="204" y="63"/>
                    </a:cubicBezTo>
                  </a:path>
                </a:pathLst>
              </a:custGeom>
              <a:solidFill>
                <a:srgbClr val="FFFFFF"/>
              </a:solidFill>
              <a:ln w="11430">
                <a:solidFill>
                  <a:srgbClr val="33333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39" name="Freeform 30"/>
              <p:cNvSpPr>
                <a:spLocks/>
              </p:cNvSpPr>
              <p:nvPr/>
            </p:nvSpPr>
            <p:spPr bwMode="auto">
              <a:xfrm>
                <a:off x="6487" y="6083"/>
                <a:ext cx="16" cy="7"/>
              </a:xfrm>
              <a:custGeom>
                <a:avLst/>
                <a:gdLst>
                  <a:gd name="T0" fmla="*/ 0 w 90"/>
                  <a:gd name="T1" fmla="*/ 0 h 42"/>
                  <a:gd name="T2" fmla="*/ 0 w 90"/>
                  <a:gd name="T3" fmla="*/ 0 h 42"/>
                  <a:gd name="T4" fmla="*/ 0 w 90"/>
                  <a:gd name="T5" fmla="*/ 0 h 42"/>
                  <a:gd name="T6" fmla="*/ 0 60000 65536"/>
                  <a:gd name="T7" fmla="*/ 0 60000 65536"/>
                  <a:gd name="T8" fmla="*/ 0 60000 65536"/>
                  <a:gd name="T9" fmla="*/ 0 w 90"/>
                  <a:gd name="T10" fmla="*/ 0 h 42"/>
                  <a:gd name="T11" fmla="*/ 90 w 90"/>
                  <a:gd name="T12" fmla="*/ 42 h 4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90" h="42">
                    <a:moveTo>
                      <a:pt x="0" y="42"/>
                    </a:moveTo>
                    <a:cubicBezTo>
                      <a:pt x="19" y="39"/>
                      <a:pt x="39" y="37"/>
                      <a:pt x="54" y="30"/>
                    </a:cubicBezTo>
                    <a:cubicBezTo>
                      <a:pt x="69" y="23"/>
                      <a:pt x="84" y="5"/>
                      <a:pt x="90" y="0"/>
                    </a:cubicBezTo>
                  </a:path>
                </a:pathLst>
              </a:custGeom>
              <a:solidFill>
                <a:srgbClr val="FFFFFF"/>
              </a:solidFill>
              <a:ln w="11430">
                <a:solidFill>
                  <a:srgbClr val="33333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40" name="Freeform 31"/>
              <p:cNvSpPr>
                <a:spLocks/>
              </p:cNvSpPr>
              <p:nvPr/>
            </p:nvSpPr>
            <p:spPr bwMode="auto">
              <a:xfrm>
                <a:off x="6489" y="6109"/>
                <a:ext cx="20" cy="3"/>
              </a:xfrm>
              <a:custGeom>
                <a:avLst/>
                <a:gdLst>
                  <a:gd name="T0" fmla="*/ 0 w 108"/>
                  <a:gd name="T1" fmla="*/ 0 h 19"/>
                  <a:gd name="T2" fmla="*/ 0 w 108"/>
                  <a:gd name="T3" fmla="*/ 0 h 19"/>
                  <a:gd name="T4" fmla="*/ 0 w 108"/>
                  <a:gd name="T5" fmla="*/ 0 h 19"/>
                  <a:gd name="T6" fmla="*/ 0 60000 65536"/>
                  <a:gd name="T7" fmla="*/ 0 60000 65536"/>
                  <a:gd name="T8" fmla="*/ 0 60000 65536"/>
                  <a:gd name="T9" fmla="*/ 0 w 108"/>
                  <a:gd name="T10" fmla="*/ 0 h 19"/>
                  <a:gd name="T11" fmla="*/ 108 w 108"/>
                  <a:gd name="T12" fmla="*/ 19 h 19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08" h="19">
                    <a:moveTo>
                      <a:pt x="0" y="13"/>
                    </a:moveTo>
                    <a:cubicBezTo>
                      <a:pt x="18" y="6"/>
                      <a:pt x="36" y="0"/>
                      <a:pt x="54" y="1"/>
                    </a:cubicBezTo>
                    <a:cubicBezTo>
                      <a:pt x="72" y="2"/>
                      <a:pt x="90" y="10"/>
                      <a:pt x="108" y="19"/>
                    </a:cubicBezTo>
                  </a:path>
                </a:pathLst>
              </a:custGeom>
              <a:solidFill>
                <a:srgbClr val="FFFFFF"/>
              </a:solidFill>
              <a:ln w="11430">
                <a:solidFill>
                  <a:srgbClr val="33333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41" name="Freeform 32"/>
              <p:cNvSpPr>
                <a:spLocks/>
              </p:cNvSpPr>
              <p:nvPr/>
            </p:nvSpPr>
            <p:spPr bwMode="auto">
              <a:xfrm>
                <a:off x="6489" y="6121"/>
                <a:ext cx="9" cy="1"/>
              </a:xfrm>
              <a:custGeom>
                <a:avLst/>
                <a:gdLst>
                  <a:gd name="T0" fmla="*/ 0 w 48"/>
                  <a:gd name="T1" fmla="*/ 0 h 6"/>
                  <a:gd name="T2" fmla="*/ 0 w 48"/>
                  <a:gd name="T3" fmla="*/ 0 h 6"/>
                  <a:gd name="T4" fmla="*/ 0 60000 65536"/>
                  <a:gd name="T5" fmla="*/ 0 60000 65536"/>
                  <a:gd name="T6" fmla="*/ 0 w 48"/>
                  <a:gd name="T7" fmla="*/ 0 h 6"/>
                  <a:gd name="T8" fmla="*/ 48 w 48"/>
                  <a:gd name="T9" fmla="*/ 6 h 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48" h="6">
                    <a:moveTo>
                      <a:pt x="0" y="0"/>
                    </a:moveTo>
                    <a:cubicBezTo>
                      <a:pt x="0" y="0"/>
                      <a:pt x="24" y="3"/>
                      <a:pt x="48" y="6"/>
                    </a:cubicBezTo>
                  </a:path>
                </a:pathLst>
              </a:custGeom>
              <a:solidFill>
                <a:srgbClr val="FFFFFF"/>
              </a:solidFill>
              <a:ln w="11430">
                <a:solidFill>
                  <a:srgbClr val="33333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42" name="Freeform 33"/>
              <p:cNvSpPr>
                <a:spLocks/>
              </p:cNvSpPr>
              <p:nvPr/>
            </p:nvSpPr>
            <p:spPr bwMode="auto">
              <a:xfrm>
                <a:off x="6571" y="7681"/>
                <a:ext cx="26" cy="24"/>
              </a:xfrm>
              <a:custGeom>
                <a:avLst/>
                <a:gdLst>
                  <a:gd name="T0" fmla="*/ 0 w 142"/>
                  <a:gd name="T1" fmla="*/ 0 h 141"/>
                  <a:gd name="T2" fmla="*/ 0 w 142"/>
                  <a:gd name="T3" fmla="*/ 0 h 141"/>
                  <a:gd name="T4" fmla="*/ 0 w 142"/>
                  <a:gd name="T5" fmla="*/ 0 h 141"/>
                  <a:gd name="T6" fmla="*/ 0 w 142"/>
                  <a:gd name="T7" fmla="*/ 0 h 141"/>
                  <a:gd name="T8" fmla="*/ 0 w 142"/>
                  <a:gd name="T9" fmla="*/ 0 h 14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42"/>
                  <a:gd name="T16" fmla="*/ 0 h 141"/>
                  <a:gd name="T17" fmla="*/ 142 w 142"/>
                  <a:gd name="T18" fmla="*/ 141 h 14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42" h="141">
                    <a:moveTo>
                      <a:pt x="0" y="3"/>
                    </a:moveTo>
                    <a:cubicBezTo>
                      <a:pt x="19" y="1"/>
                      <a:pt x="38" y="0"/>
                      <a:pt x="60" y="3"/>
                    </a:cubicBezTo>
                    <a:cubicBezTo>
                      <a:pt x="82" y="6"/>
                      <a:pt x="122" y="5"/>
                      <a:pt x="132" y="21"/>
                    </a:cubicBezTo>
                    <a:cubicBezTo>
                      <a:pt x="142" y="37"/>
                      <a:pt x="134" y="79"/>
                      <a:pt x="120" y="99"/>
                    </a:cubicBezTo>
                    <a:cubicBezTo>
                      <a:pt x="106" y="119"/>
                      <a:pt x="77" y="130"/>
                      <a:pt x="48" y="141"/>
                    </a:cubicBezTo>
                  </a:path>
                </a:pathLst>
              </a:custGeom>
              <a:solidFill>
                <a:srgbClr val="FFFFFF"/>
              </a:solidFill>
              <a:ln w="11430">
                <a:solidFill>
                  <a:srgbClr val="33333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43" name="Freeform 34"/>
              <p:cNvSpPr>
                <a:spLocks/>
              </p:cNvSpPr>
              <p:nvPr/>
            </p:nvSpPr>
            <p:spPr bwMode="auto">
              <a:xfrm>
                <a:off x="6597" y="7681"/>
                <a:ext cx="13" cy="22"/>
              </a:xfrm>
              <a:custGeom>
                <a:avLst/>
                <a:gdLst>
                  <a:gd name="T0" fmla="*/ 0 w 69"/>
                  <a:gd name="T1" fmla="*/ 0 h 131"/>
                  <a:gd name="T2" fmla="*/ 0 w 69"/>
                  <a:gd name="T3" fmla="*/ 0 h 131"/>
                  <a:gd name="T4" fmla="*/ 0 w 69"/>
                  <a:gd name="T5" fmla="*/ 0 h 131"/>
                  <a:gd name="T6" fmla="*/ 0 w 69"/>
                  <a:gd name="T7" fmla="*/ 0 h 13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69"/>
                  <a:gd name="T13" fmla="*/ 0 h 131"/>
                  <a:gd name="T14" fmla="*/ 69 w 69"/>
                  <a:gd name="T15" fmla="*/ 131 h 13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69" h="131">
                    <a:moveTo>
                      <a:pt x="0" y="5"/>
                    </a:moveTo>
                    <a:cubicBezTo>
                      <a:pt x="18" y="2"/>
                      <a:pt x="37" y="0"/>
                      <a:pt x="48" y="11"/>
                    </a:cubicBezTo>
                    <a:cubicBezTo>
                      <a:pt x="59" y="22"/>
                      <a:pt x="69" y="51"/>
                      <a:pt x="66" y="71"/>
                    </a:cubicBezTo>
                    <a:cubicBezTo>
                      <a:pt x="63" y="91"/>
                      <a:pt x="37" y="118"/>
                      <a:pt x="30" y="131"/>
                    </a:cubicBezTo>
                  </a:path>
                </a:pathLst>
              </a:custGeom>
              <a:solidFill>
                <a:srgbClr val="FFFFFF"/>
              </a:solidFill>
              <a:ln w="11430">
                <a:solidFill>
                  <a:srgbClr val="33333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44" name="Freeform 35"/>
              <p:cNvSpPr>
                <a:spLocks/>
              </p:cNvSpPr>
              <p:nvPr/>
            </p:nvSpPr>
            <p:spPr bwMode="auto">
              <a:xfrm>
                <a:off x="6613" y="7679"/>
                <a:ext cx="12" cy="23"/>
              </a:xfrm>
              <a:custGeom>
                <a:avLst/>
                <a:gdLst>
                  <a:gd name="T0" fmla="*/ 0 w 69"/>
                  <a:gd name="T1" fmla="*/ 0 h 131"/>
                  <a:gd name="T2" fmla="*/ 0 w 69"/>
                  <a:gd name="T3" fmla="*/ 0 h 131"/>
                  <a:gd name="T4" fmla="*/ 0 w 69"/>
                  <a:gd name="T5" fmla="*/ 0 h 131"/>
                  <a:gd name="T6" fmla="*/ 0 w 69"/>
                  <a:gd name="T7" fmla="*/ 0 h 13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69"/>
                  <a:gd name="T13" fmla="*/ 0 h 131"/>
                  <a:gd name="T14" fmla="*/ 69 w 69"/>
                  <a:gd name="T15" fmla="*/ 131 h 13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69" h="131">
                    <a:moveTo>
                      <a:pt x="0" y="5"/>
                    </a:moveTo>
                    <a:cubicBezTo>
                      <a:pt x="18" y="2"/>
                      <a:pt x="37" y="0"/>
                      <a:pt x="48" y="11"/>
                    </a:cubicBezTo>
                    <a:cubicBezTo>
                      <a:pt x="59" y="22"/>
                      <a:pt x="69" y="51"/>
                      <a:pt x="66" y="71"/>
                    </a:cubicBezTo>
                    <a:cubicBezTo>
                      <a:pt x="63" y="91"/>
                      <a:pt x="37" y="118"/>
                      <a:pt x="30" y="131"/>
                    </a:cubicBezTo>
                  </a:path>
                </a:pathLst>
              </a:custGeom>
              <a:solidFill>
                <a:srgbClr val="FFFFFF"/>
              </a:solidFill>
              <a:ln w="11430">
                <a:solidFill>
                  <a:srgbClr val="33333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45" name="Freeform 36"/>
              <p:cNvSpPr>
                <a:spLocks/>
              </p:cNvSpPr>
              <p:nvPr/>
            </p:nvSpPr>
            <p:spPr bwMode="auto">
              <a:xfrm>
                <a:off x="6624" y="7676"/>
                <a:ext cx="12" cy="23"/>
              </a:xfrm>
              <a:custGeom>
                <a:avLst/>
                <a:gdLst>
                  <a:gd name="T0" fmla="*/ 0 w 69"/>
                  <a:gd name="T1" fmla="*/ 0 h 131"/>
                  <a:gd name="T2" fmla="*/ 0 w 69"/>
                  <a:gd name="T3" fmla="*/ 0 h 131"/>
                  <a:gd name="T4" fmla="*/ 0 w 69"/>
                  <a:gd name="T5" fmla="*/ 0 h 131"/>
                  <a:gd name="T6" fmla="*/ 0 w 69"/>
                  <a:gd name="T7" fmla="*/ 0 h 13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69"/>
                  <a:gd name="T13" fmla="*/ 0 h 131"/>
                  <a:gd name="T14" fmla="*/ 69 w 69"/>
                  <a:gd name="T15" fmla="*/ 131 h 13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69" h="131">
                    <a:moveTo>
                      <a:pt x="0" y="5"/>
                    </a:moveTo>
                    <a:cubicBezTo>
                      <a:pt x="18" y="2"/>
                      <a:pt x="37" y="0"/>
                      <a:pt x="48" y="11"/>
                    </a:cubicBezTo>
                    <a:cubicBezTo>
                      <a:pt x="59" y="22"/>
                      <a:pt x="69" y="51"/>
                      <a:pt x="66" y="71"/>
                    </a:cubicBezTo>
                    <a:cubicBezTo>
                      <a:pt x="63" y="91"/>
                      <a:pt x="37" y="118"/>
                      <a:pt x="30" y="131"/>
                    </a:cubicBezTo>
                  </a:path>
                </a:pathLst>
              </a:custGeom>
              <a:solidFill>
                <a:srgbClr val="FFFFFF"/>
              </a:solidFill>
              <a:ln w="11430">
                <a:solidFill>
                  <a:srgbClr val="33333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46" name="Freeform 37"/>
              <p:cNvSpPr>
                <a:spLocks/>
              </p:cNvSpPr>
              <p:nvPr/>
            </p:nvSpPr>
            <p:spPr bwMode="auto">
              <a:xfrm>
                <a:off x="6526" y="7550"/>
                <a:ext cx="10" cy="50"/>
              </a:xfrm>
              <a:custGeom>
                <a:avLst/>
                <a:gdLst>
                  <a:gd name="T0" fmla="*/ 0 w 54"/>
                  <a:gd name="T1" fmla="*/ 0 h 288"/>
                  <a:gd name="T2" fmla="*/ 0 w 54"/>
                  <a:gd name="T3" fmla="*/ 0 h 288"/>
                  <a:gd name="T4" fmla="*/ 0 w 54"/>
                  <a:gd name="T5" fmla="*/ 0 h 288"/>
                  <a:gd name="T6" fmla="*/ 0 w 54"/>
                  <a:gd name="T7" fmla="*/ 0 h 288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54"/>
                  <a:gd name="T13" fmla="*/ 0 h 288"/>
                  <a:gd name="T14" fmla="*/ 54 w 54"/>
                  <a:gd name="T15" fmla="*/ 288 h 288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54" h="288">
                    <a:moveTo>
                      <a:pt x="6" y="0"/>
                    </a:moveTo>
                    <a:cubicBezTo>
                      <a:pt x="12" y="50"/>
                      <a:pt x="18" y="101"/>
                      <a:pt x="18" y="138"/>
                    </a:cubicBezTo>
                    <a:cubicBezTo>
                      <a:pt x="18" y="175"/>
                      <a:pt x="0" y="197"/>
                      <a:pt x="6" y="222"/>
                    </a:cubicBezTo>
                    <a:cubicBezTo>
                      <a:pt x="12" y="247"/>
                      <a:pt x="33" y="267"/>
                      <a:pt x="54" y="288"/>
                    </a:cubicBezTo>
                  </a:path>
                </a:pathLst>
              </a:custGeom>
              <a:solidFill>
                <a:srgbClr val="FFFFFF"/>
              </a:solidFill>
              <a:ln w="11430">
                <a:solidFill>
                  <a:srgbClr val="33333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grpSp>
            <p:nvGrpSpPr>
              <p:cNvPr id="147" name="Group 38"/>
              <p:cNvGrpSpPr>
                <a:grpSpLocks/>
              </p:cNvGrpSpPr>
              <p:nvPr/>
            </p:nvGrpSpPr>
            <p:grpSpPr bwMode="auto">
              <a:xfrm flipH="1">
                <a:off x="5999" y="5916"/>
                <a:ext cx="485" cy="1792"/>
                <a:chOff x="7112" y="3818"/>
                <a:chExt cx="2665" cy="10420"/>
              </a:xfrm>
            </p:grpSpPr>
            <p:sp>
              <p:nvSpPr>
                <p:cNvPr id="156" name="Freeform 39"/>
                <p:cNvSpPr>
                  <a:spLocks/>
                </p:cNvSpPr>
                <p:nvPr/>
              </p:nvSpPr>
              <p:spPr bwMode="auto">
                <a:xfrm>
                  <a:off x="7112" y="3818"/>
                  <a:ext cx="1932" cy="4014"/>
                </a:xfrm>
                <a:custGeom>
                  <a:avLst/>
                  <a:gdLst>
                    <a:gd name="T0" fmla="*/ 0 w 1932"/>
                    <a:gd name="T1" fmla="*/ 0 h 4014"/>
                    <a:gd name="T2" fmla="*/ 102 w 1932"/>
                    <a:gd name="T3" fmla="*/ 12 h 4014"/>
                    <a:gd name="T4" fmla="*/ 150 w 1932"/>
                    <a:gd name="T5" fmla="*/ 36 h 4014"/>
                    <a:gd name="T6" fmla="*/ 210 w 1932"/>
                    <a:gd name="T7" fmla="*/ 66 h 4014"/>
                    <a:gd name="T8" fmla="*/ 276 w 1932"/>
                    <a:gd name="T9" fmla="*/ 114 h 4014"/>
                    <a:gd name="T10" fmla="*/ 330 w 1932"/>
                    <a:gd name="T11" fmla="*/ 156 h 4014"/>
                    <a:gd name="T12" fmla="*/ 390 w 1932"/>
                    <a:gd name="T13" fmla="*/ 222 h 4014"/>
                    <a:gd name="T14" fmla="*/ 426 w 1932"/>
                    <a:gd name="T15" fmla="*/ 282 h 4014"/>
                    <a:gd name="T16" fmla="*/ 450 w 1932"/>
                    <a:gd name="T17" fmla="*/ 354 h 4014"/>
                    <a:gd name="T18" fmla="*/ 468 w 1932"/>
                    <a:gd name="T19" fmla="*/ 510 h 4014"/>
                    <a:gd name="T20" fmla="*/ 480 w 1932"/>
                    <a:gd name="T21" fmla="*/ 696 h 4014"/>
                    <a:gd name="T22" fmla="*/ 528 w 1932"/>
                    <a:gd name="T23" fmla="*/ 690 h 4014"/>
                    <a:gd name="T24" fmla="*/ 540 w 1932"/>
                    <a:gd name="T25" fmla="*/ 774 h 4014"/>
                    <a:gd name="T26" fmla="*/ 528 w 1932"/>
                    <a:gd name="T27" fmla="*/ 822 h 4014"/>
                    <a:gd name="T28" fmla="*/ 522 w 1932"/>
                    <a:gd name="T29" fmla="*/ 876 h 4014"/>
                    <a:gd name="T30" fmla="*/ 498 w 1932"/>
                    <a:gd name="T31" fmla="*/ 954 h 4014"/>
                    <a:gd name="T32" fmla="*/ 468 w 1932"/>
                    <a:gd name="T33" fmla="*/ 1014 h 4014"/>
                    <a:gd name="T34" fmla="*/ 432 w 1932"/>
                    <a:gd name="T35" fmla="*/ 1050 h 4014"/>
                    <a:gd name="T36" fmla="*/ 402 w 1932"/>
                    <a:gd name="T37" fmla="*/ 996 h 4014"/>
                    <a:gd name="T38" fmla="*/ 372 w 1932"/>
                    <a:gd name="T39" fmla="*/ 1134 h 4014"/>
                    <a:gd name="T40" fmla="*/ 360 w 1932"/>
                    <a:gd name="T41" fmla="*/ 1290 h 4014"/>
                    <a:gd name="T42" fmla="*/ 360 w 1932"/>
                    <a:gd name="T43" fmla="*/ 1404 h 4014"/>
                    <a:gd name="T44" fmla="*/ 366 w 1932"/>
                    <a:gd name="T45" fmla="*/ 1494 h 4014"/>
                    <a:gd name="T46" fmla="*/ 420 w 1932"/>
                    <a:gd name="T47" fmla="*/ 1530 h 4014"/>
                    <a:gd name="T48" fmla="*/ 456 w 1932"/>
                    <a:gd name="T49" fmla="*/ 1560 h 4014"/>
                    <a:gd name="T50" fmla="*/ 516 w 1932"/>
                    <a:gd name="T51" fmla="*/ 1596 h 4014"/>
                    <a:gd name="T52" fmla="*/ 582 w 1932"/>
                    <a:gd name="T53" fmla="*/ 1632 h 4014"/>
                    <a:gd name="T54" fmla="*/ 702 w 1932"/>
                    <a:gd name="T55" fmla="*/ 1704 h 4014"/>
                    <a:gd name="T56" fmla="*/ 756 w 1932"/>
                    <a:gd name="T57" fmla="*/ 1740 h 4014"/>
                    <a:gd name="T58" fmla="*/ 828 w 1932"/>
                    <a:gd name="T59" fmla="*/ 1776 h 4014"/>
                    <a:gd name="T60" fmla="*/ 882 w 1932"/>
                    <a:gd name="T61" fmla="*/ 1800 h 4014"/>
                    <a:gd name="T62" fmla="*/ 996 w 1932"/>
                    <a:gd name="T63" fmla="*/ 1836 h 4014"/>
                    <a:gd name="T64" fmla="*/ 1116 w 1932"/>
                    <a:gd name="T65" fmla="*/ 1872 h 4014"/>
                    <a:gd name="T66" fmla="*/ 1242 w 1932"/>
                    <a:gd name="T67" fmla="*/ 1944 h 4014"/>
                    <a:gd name="T68" fmla="*/ 1338 w 1932"/>
                    <a:gd name="T69" fmla="*/ 2052 h 4014"/>
                    <a:gd name="T70" fmla="*/ 1398 w 1932"/>
                    <a:gd name="T71" fmla="*/ 2166 h 4014"/>
                    <a:gd name="T72" fmla="*/ 1458 w 1932"/>
                    <a:gd name="T73" fmla="*/ 2334 h 4014"/>
                    <a:gd name="T74" fmla="*/ 1476 w 1932"/>
                    <a:gd name="T75" fmla="*/ 2394 h 4014"/>
                    <a:gd name="T76" fmla="*/ 1488 w 1932"/>
                    <a:gd name="T77" fmla="*/ 2496 h 4014"/>
                    <a:gd name="T78" fmla="*/ 1500 w 1932"/>
                    <a:gd name="T79" fmla="*/ 2640 h 4014"/>
                    <a:gd name="T80" fmla="*/ 1500 w 1932"/>
                    <a:gd name="T81" fmla="*/ 2736 h 4014"/>
                    <a:gd name="T82" fmla="*/ 1506 w 1932"/>
                    <a:gd name="T83" fmla="*/ 2802 h 4014"/>
                    <a:gd name="T84" fmla="*/ 1548 w 1932"/>
                    <a:gd name="T85" fmla="*/ 2982 h 4014"/>
                    <a:gd name="T86" fmla="*/ 1602 w 1932"/>
                    <a:gd name="T87" fmla="*/ 3132 h 4014"/>
                    <a:gd name="T88" fmla="*/ 1668 w 1932"/>
                    <a:gd name="T89" fmla="*/ 3372 h 4014"/>
                    <a:gd name="T90" fmla="*/ 1716 w 1932"/>
                    <a:gd name="T91" fmla="*/ 3552 h 4014"/>
                    <a:gd name="T92" fmla="*/ 1728 w 1932"/>
                    <a:gd name="T93" fmla="*/ 3636 h 4014"/>
                    <a:gd name="T94" fmla="*/ 1776 w 1932"/>
                    <a:gd name="T95" fmla="*/ 3720 h 4014"/>
                    <a:gd name="T96" fmla="*/ 1842 w 1932"/>
                    <a:gd name="T97" fmla="*/ 3852 h 4014"/>
                    <a:gd name="T98" fmla="*/ 1932 w 1932"/>
                    <a:gd name="T99" fmla="*/ 4014 h 4014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w 1932"/>
                    <a:gd name="T151" fmla="*/ 0 h 4014"/>
                    <a:gd name="T152" fmla="*/ 1932 w 1932"/>
                    <a:gd name="T153" fmla="*/ 4014 h 4014"/>
                  </a:gdLst>
                  <a:ahLst/>
                  <a:cxnLst>
                    <a:cxn ang="T100">
                      <a:pos x="T0" y="T1"/>
                    </a:cxn>
                    <a:cxn ang="T101">
                      <a:pos x="T2" y="T3"/>
                    </a:cxn>
                    <a:cxn ang="T102">
                      <a:pos x="T4" y="T5"/>
                    </a:cxn>
                    <a:cxn ang="T103">
                      <a:pos x="T6" y="T7"/>
                    </a:cxn>
                    <a:cxn ang="T104">
                      <a:pos x="T8" y="T9"/>
                    </a:cxn>
                    <a:cxn ang="T105">
                      <a:pos x="T10" y="T11"/>
                    </a:cxn>
                    <a:cxn ang="T106">
                      <a:pos x="T12" y="T13"/>
                    </a:cxn>
                    <a:cxn ang="T107">
                      <a:pos x="T14" y="T15"/>
                    </a:cxn>
                    <a:cxn ang="T108">
                      <a:pos x="T16" y="T17"/>
                    </a:cxn>
                    <a:cxn ang="T109">
                      <a:pos x="T18" y="T19"/>
                    </a:cxn>
                    <a:cxn ang="T110">
                      <a:pos x="T20" y="T21"/>
                    </a:cxn>
                    <a:cxn ang="T111">
                      <a:pos x="T22" y="T23"/>
                    </a:cxn>
                    <a:cxn ang="T112">
                      <a:pos x="T24" y="T25"/>
                    </a:cxn>
                    <a:cxn ang="T113">
                      <a:pos x="T26" y="T27"/>
                    </a:cxn>
                    <a:cxn ang="T114">
                      <a:pos x="T28" y="T29"/>
                    </a:cxn>
                    <a:cxn ang="T115">
                      <a:pos x="T30" y="T31"/>
                    </a:cxn>
                    <a:cxn ang="T116">
                      <a:pos x="T32" y="T33"/>
                    </a:cxn>
                    <a:cxn ang="T117">
                      <a:pos x="T34" y="T35"/>
                    </a:cxn>
                    <a:cxn ang="T118">
                      <a:pos x="T36" y="T37"/>
                    </a:cxn>
                    <a:cxn ang="T119">
                      <a:pos x="T38" y="T39"/>
                    </a:cxn>
                    <a:cxn ang="T120">
                      <a:pos x="T40" y="T41"/>
                    </a:cxn>
                    <a:cxn ang="T121">
                      <a:pos x="T42" y="T43"/>
                    </a:cxn>
                    <a:cxn ang="T122">
                      <a:pos x="T44" y="T45"/>
                    </a:cxn>
                    <a:cxn ang="T123">
                      <a:pos x="T46" y="T47"/>
                    </a:cxn>
                    <a:cxn ang="T124">
                      <a:pos x="T48" y="T49"/>
                    </a:cxn>
                    <a:cxn ang="T125">
                      <a:pos x="T50" y="T51"/>
                    </a:cxn>
                    <a:cxn ang="T126">
                      <a:pos x="T52" y="T53"/>
                    </a:cxn>
                    <a:cxn ang="T127">
                      <a:pos x="T54" y="T55"/>
                    </a:cxn>
                    <a:cxn ang="T128">
                      <a:pos x="T56" y="T57"/>
                    </a:cxn>
                    <a:cxn ang="T129">
                      <a:pos x="T58" y="T59"/>
                    </a:cxn>
                    <a:cxn ang="T130">
                      <a:pos x="T60" y="T61"/>
                    </a:cxn>
                    <a:cxn ang="T131">
                      <a:pos x="T62" y="T63"/>
                    </a:cxn>
                    <a:cxn ang="T132">
                      <a:pos x="T64" y="T65"/>
                    </a:cxn>
                    <a:cxn ang="T133">
                      <a:pos x="T66" y="T67"/>
                    </a:cxn>
                    <a:cxn ang="T134">
                      <a:pos x="T68" y="T69"/>
                    </a:cxn>
                    <a:cxn ang="T135">
                      <a:pos x="T70" y="T71"/>
                    </a:cxn>
                    <a:cxn ang="T136">
                      <a:pos x="T72" y="T73"/>
                    </a:cxn>
                    <a:cxn ang="T137">
                      <a:pos x="T74" y="T75"/>
                    </a:cxn>
                    <a:cxn ang="T138">
                      <a:pos x="T76" y="T77"/>
                    </a:cxn>
                    <a:cxn ang="T139">
                      <a:pos x="T78" y="T79"/>
                    </a:cxn>
                    <a:cxn ang="T140">
                      <a:pos x="T80" y="T81"/>
                    </a:cxn>
                    <a:cxn ang="T141">
                      <a:pos x="T82" y="T83"/>
                    </a:cxn>
                    <a:cxn ang="T142">
                      <a:pos x="T84" y="T85"/>
                    </a:cxn>
                    <a:cxn ang="T143">
                      <a:pos x="T86" y="T87"/>
                    </a:cxn>
                    <a:cxn ang="T144">
                      <a:pos x="T88" y="T89"/>
                    </a:cxn>
                    <a:cxn ang="T145">
                      <a:pos x="T90" y="T91"/>
                    </a:cxn>
                    <a:cxn ang="T146">
                      <a:pos x="T92" y="T93"/>
                    </a:cxn>
                    <a:cxn ang="T147">
                      <a:pos x="T94" y="T95"/>
                    </a:cxn>
                    <a:cxn ang="T148">
                      <a:pos x="T96" y="T97"/>
                    </a:cxn>
                    <a:cxn ang="T149">
                      <a:pos x="T98" y="T99"/>
                    </a:cxn>
                  </a:cxnLst>
                  <a:rect l="T150" t="T151" r="T152" b="T153"/>
                  <a:pathLst>
                    <a:path w="1932" h="4014">
                      <a:moveTo>
                        <a:pt x="0" y="0"/>
                      </a:moveTo>
                      <a:cubicBezTo>
                        <a:pt x="38" y="3"/>
                        <a:pt x="77" y="6"/>
                        <a:pt x="102" y="12"/>
                      </a:cubicBezTo>
                      <a:cubicBezTo>
                        <a:pt x="127" y="18"/>
                        <a:pt x="132" y="27"/>
                        <a:pt x="150" y="36"/>
                      </a:cubicBezTo>
                      <a:cubicBezTo>
                        <a:pt x="168" y="45"/>
                        <a:pt x="189" y="53"/>
                        <a:pt x="210" y="66"/>
                      </a:cubicBezTo>
                      <a:cubicBezTo>
                        <a:pt x="231" y="79"/>
                        <a:pt x="256" y="99"/>
                        <a:pt x="276" y="114"/>
                      </a:cubicBezTo>
                      <a:cubicBezTo>
                        <a:pt x="296" y="129"/>
                        <a:pt x="311" y="138"/>
                        <a:pt x="330" y="156"/>
                      </a:cubicBezTo>
                      <a:cubicBezTo>
                        <a:pt x="349" y="174"/>
                        <a:pt x="374" y="201"/>
                        <a:pt x="390" y="222"/>
                      </a:cubicBezTo>
                      <a:cubicBezTo>
                        <a:pt x="406" y="243"/>
                        <a:pt x="416" y="260"/>
                        <a:pt x="426" y="282"/>
                      </a:cubicBezTo>
                      <a:cubicBezTo>
                        <a:pt x="436" y="304"/>
                        <a:pt x="443" y="316"/>
                        <a:pt x="450" y="354"/>
                      </a:cubicBezTo>
                      <a:cubicBezTo>
                        <a:pt x="457" y="392"/>
                        <a:pt x="463" y="453"/>
                        <a:pt x="468" y="510"/>
                      </a:cubicBezTo>
                      <a:cubicBezTo>
                        <a:pt x="473" y="567"/>
                        <a:pt x="470" y="666"/>
                        <a:pt x="480" y="696"/>
                      </a:cubicBezTo>
                      <a:cubicBezTo>
                        <a:pt x="490" y="726"/>
                        <a:pt x="518" y="677"/>
                        <a:pt x="528" y="690"/>
                      </a:cubicBezTo>
                      <a:cubicBezTo>
                        <a:pt x="538" y="703"/>
                        <a:pt x="540" y="752"/>
                        <a:pt x="540" y="774"/>
                      </a:cubicBezTo>
                      <a:cubicBezTo>
                        <a:pt x="540" y="796"/>
                        <a:pt x="531" y="805"/>
                        <a:pt x="528" y="822"/>
                      </a:cubicBezTo>
                      <a:cubicBezTo>
                        <a:pt x="525" y="839"/>
                        <a:pt x="527" y="854"/>
                        <a:pt x="522" y="876"/>
                      </a:cubicBezTo>
                      <a:cubicBezTo>
                        <a:pt x="517" y="898"/>
                        <a:pt x="507" y="931"/>
                        <a:pt x="498" y="954"/>
                      </a:cubicBezTo>
                      <a:cubicBezTo>
                        <a:pt x="489" y="977"/>
                        <a:pt x="479" y="998"/>
                        <a:pt x="468" y="1014"/>
                      </a:cubicBezTo>
                      <a:cubicBezTo>
                        <a:pt x="457" y="1030"/>
                        <a:pt x="443" y="1053"/>
                        <a:pt x="432" y="1050"/>
                      </a:cubicBezTo>
                      <a:cubicBezTo>
                        <a:pt x="421" y="1047"/>
                        <a:pt x="412" y="982"/>
                        <a:pt x="402" y="996"/>
                      </a:cubicBezTo>
                      <a:cubicBezTo>
                        <a:pt x="392" y="1010"/>
                        <a:pt x="379" y="1085"/>
                        <a:pt x="372" y="1134"/>
                      </a:cubicBezTo>
                      <a:cubicBezTo>
                        <a:pt x="365" y="1183"/>
                        <a:pt x="362" y="1245"/>
                        <a:pt x="360" y="1290"/>
                      </a:cubicBezTo>
                      <a:cubicBezTo>
                        <a:pt x="358" y="1335"/>
                        <a:pt x="359" y="1370"/>
                        <a:pt x="360" y="1404"/>
                      </a:cubicBezTo>
                      <a:cubicBezTo>
                        <a:pt x="361" y="1438"/>
                        <a:pt x="356" y="1473"/>
                        <a:pt x="366" y="1494"/>
                      </a:cubicBezTo>
                      <a:cubicBezTo>
                        <a:pt x="376" y="1515"/>
                        <a:pt x="405" y="1519"/>
                        <a:pt x="420" y="1530"/>
                      </a:cubicBezTo>
                      <a:cubicBezTo>
                        <a:pt x="435" y="1541"/>
                        <a:pt x="440" y="1549"/>
                        <a:pt x="456" y="1560"/>
                      </a:cubicBezTo>
                      <a:cubicBezTo>
                        <a:pt x="472" y="1571"/>
                        <a:pt x="495" y="1584"/>
                        <a:pt x="516" y="1596"/>
                      </a:cubicBezTo>
                      <a:cubicBezTo>
                        <a:pt x="537" y="1608"/>
                        <a:pt x="551" y="1614"/>
                        <a:pt x="582" y="1632"/>
                      </a:cubicBezTo>
                      <a:cubicBezTo>
                        <a:pt x="613" y="1650"/>
                        <a:pt x="673" y="1686"/>
                        <a:pt x="702" y="1704"/>
                      </a:cubicBezTo>
                      <a:cubicBezTo>
                        <a:pt x="731" y="1722"/>
                        <a:pt x="735" y="1728"/>
                        <a:pt x="756" y="1740"/>
                      </a:cubicBezTo>
                      <a:cubicBezTo>
                        <a:pt x="777" y="1752"/>
                        <a:pt x="807" y="1766"/>
                        <a:pt x="828" y="1776"/>
                      </a:cubicBezTo>
                      <a:cubicBezTo>
                        <a:pt x="849" y="1786"/>
                        <a:pt x="854" y="1790"/>
                        <a:pt x="882" y="1800"/>
                      </a:cubicBezTo>
                      <a:cubicBezTo>
                        <a:pt x="910" y="1810"/>
                        <a:pt x="957" y="1824"/>
                        <a:pt x="996" y="1836"/>
                      </a:cubicBezTo>
                      <a:cubicBezTo>
                        <a:pt x="1035" y="1848"/>
                        <a:pt x="1075" y="1854"/>
                        <a:pt x="1116" y="1872"/>
                      </a:cubicBezTo>
                      <a:cubicBezTo>
                        <a:pt x="1157" y="1890"/>
                        <a:pt x="1205" y="1914"/>
                        <a:pt x="1242" y="1944"/>
                      </a:cubicBezTo>
                      <a:cubicBezTo>
                        <a:pt x="1279" y="1974"/>
                        <a:pt x="1312" y="2015"/>
                        <a:pt x="1338" y="2052"/>
                      </a:cubicBezTo>
                      <a:cubicBezTo>
                        <a:pt x="1364" y="2089"/>
                        <a:pt x="1378" y="2119"/>
                        <a:pt x="1398" y="2166"/>
                      </a:cubicBezTo>
                      <a:cubicBezTo>
                        <a:pt x="1418" y="2213"/>
                        <a:pt x="1445" y="2296"/>
                        <a:pt x="1458" y="2334"/>
                      </a:cubicBezTo>
                      <a:cubicBezTo>
                        <a:pt x="1471" y="2372"/>
                        <a:pt x="1471" y="2367"/>
                        <a:pt x="1476" y="2394"/>
                      </a:cubicBezTo>
                      <a:cubicBezTo>
                        <a:pt x="1481" y="2421"/>
                        <a:pt x="1484" y="2455"/>
                        <a:pt x="1488" y="2496"/>
                      </a:cubicBezTo>
                      <a:cubicBezTo>
                        <a:pt x="1492" y="2537"/>
                        <a:pt x="1498" y="2600"/>
                        <a:pt x="1500" y="2640"/>
                      </a:cubicBezTo>
                      <a:cubicBezTo>
                        <a:pt x="1502" y="2680"/>
                        <a:pt x="1499" y="2709"/>
                        <a:pt x="1500" y="2736"/>
                      </a:cubicBezTo>
                      <a:cubicBezTo>
                        <a:pt x="1501" y="2763"/>
                        <a:pt x="1498" y="2761"/>
                        <a:pt x="1506" y="2802"/>
                      </a:cubicBezTo>
                      <a:cubicBezTo>
                        <a:pt x="1514" y="2843"/>
                        <a:pt x="1532" y="2927"/>
                        <a:pt x="1548" y="2982"/>
                      </a:cubicBezTo>
                      <a:cubicBezTo>
                        <a:pt x="1564" y="3037"/>
                        <a:pt x="1582" y="3067"/>
                        <a:pt x="1602" y="3132"/>
                      </a:cubicBezTo>
                      <a:cubicBezTo>
                        <a:pt x="1622" y="3197"/>
                        <a:pt x="1649" y="3302"/>
                        <a:pt x="1668" y="3372"/>
                      </a:cubicBezTo>
                      <a:cubicBezTo>
                        <a:pt x="1687" y="3442"/>
                        <a:pt x="1706" y="3508"/>
                        <a:pt x="1716" y="3552"/>
                      </a:cubicBezTo>
                      <a:cubicBezTo>
                        <a:pt x="1726" y="3596"/>
                        <a:pt x="1718" y="3608"/>
                        <a:pt x="1728" y="3636"/>
                      </a:cubicBezTo>
                      <a:cubicBezTo>
                        <a:pt x="1738" y="3664"/>
                        <a:pt x="1757" y="3684"/>
                        <a:pt x="1776" y="3720"/>
                      </a:cubicBezTo>
                      <a:cubicBezTo>
                        <a:pt x="1795" y="3756"/>
                        <a:pt x="1816" y="3803"/>
                        <a:pt x="1842" y="3852"/>
                      </a:cubicBezTo>
                      <a:cubicBezTo>
                        <a:pt x="1868" y="3901"/>
                        <a:pt x="1919" y="3991"/>
                        <a:pt x="1932" y="4014"/>
                      </a:cubicBezTo>
                    </a:path>
                  </a:pathLst>
                </a:custGeom>
                <a:solidFill>
                  <a:srgbClr val="FFFFFF"/>
                </a:solidFill>
                <a:ln w="11430">
                  <a:solidFill>
                    <a:srgbClr val="33333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157" name="Freeform 40"/>
                <p:cNvSpPr>
                  <a:spLocks/>
                </p:cNvSpPr>
                <p:nvPr/>
              </p:nvSpPr>
              <p:spPr bwMode="auto">
                <a:xfrm>
                  <a:off x="9044" y="7820"/>
                  <a:ext cx="733" cy="1999"/>
                </a:xfrm>
                <a:custGeom>
                  <a:avLst/>
                  <a:gdLst>
                    <a:gd name="T0" fmla="*/ 0 w 733"/>
                    <a:gd name="T1" fmla="*/ 0 h 1999"/>
                    <a:gd name="T2" fmla="*/ 54 w 733"/>
                    <a:gd name="T3" fmla="*/ 162 h 1999"/>
                    <a:gd name="T4" fmla="*/ 108 w 733"/>
                    <a:gd name="T5" fmla="*/ 342 h 1999"/>
                    <a:gd name="T6" fmla="*/ 144 w 733"/>
                    <a:gd name="T7" fmla="*/ 582 h 1999"/>
                    <a:gd name="T8" fmla="*/ 180 w 733"/>
                    <a:gd name="T9" fmla="*/ 738 h 1999"/>
                    <a:gd name="T10" fmla="*/ 228 w 733"/>
                    <a:gd name="T11" fmla="*/ 888 h 1999"/>
                    <a:gd name="T12" fmla="*/ 258 w 733"/>
                    <a:gd name="T13" fmla="*/ 942 h 1999"/>
                    <a:gd name="T14" fmla="*/ 336 w 733"/>
                    <a:gd name="T15" fmla="*/ 1002 h 1999"/>
                    <a:gd name="T16" fmla="*/ 390 w 733"/>
                    <a:gd name="T17" fmla="*/ 1032 h 1999"/>
                    <a:gd name="T18" fmla="*/ 480 w 733"/>
                    <a:gd name="T19" fmla="*/ 1068 h 1999"/>
                    <a:gd name="T20" fmla="*/ 594 w 733"/>
                    <a:gd name="T21" fmla="*/ 1140 h 1999"/>
                    <a:gd name="T22" fmla="*/ 636 w 733"/>
                    <a:gd name="T23" fmla="*/ 1200 h 1999"/>
                    <a:gd name="T24" fmla="*/ 708 w 733"/>
                    <a:gd name="T25" fmla="*/ 1290 h 1999"/>
                    <a:gd name="T26" fmla="*/ 726 w 733"/>
                    <a:gd name="T27" fmla="*/ 1368 h 1999"/>
                    <a:gd name="T28" fmla="*/ 666 w 733"/>
                    <a:gd name="T29" fmla="*/ 1380 h 1999"/>
                    <a:gd name="T30" fmla="*/ 600 w 733"/>
                    <a:gd name="T31" fmla="*/ 1314 h 1999"/>
                    <a:gd name="T32" fmla="*/ 546 w 733"/>
                    <a:gd name="T33" fmla="*/ 1278 h 1999"/>
                    <a:gd name="T34" fmla="*/ 510 w 733"/>
                    <a:gd name="T35" fmla="*/ 1350 h 1999"/>
                    <a:gd name="T36" fmla="*/ 558 w 733"/>
                    <a:gd name="T37" fmla="*/ 1524 h 1999"/>
                    <a:gd name="T38" fmla="*/ 576 w 733"/>
                    <a:gd name="T39" fmla="*/ 1650 h 1999"/>
                    <a:gd name="T40" fmla="*/ 600 w 733"/>
                    <a:gd name="T41" fmla="*/ 1758 h 1999"/>
                    <a:gd name="T42" fmla="*/ 618 w 733"/>
                    <a:gd name="T43" fmla="*/ 1818 h 1999"/>
                    <a:gd name="T44" fmla="*/ 576 w 733"/>
                    <a:gd name="T45" fmla="*/ 1878 h 1999"/>
                    <a:gd name="T46" fmla="*/ 540 w 733"/>
                    <a:gd name="T47" fmla="*/ 1848 h 1999"/>
                    <a:gd name="T48" fmla="*/ 516 w 733"/>
                    <a:gd name="T49" fmla="*/ 1752 h 1999"/>
                    <a:gd name="T50" fmla="*/ 468 w 733"/>
                    <a:gd name="T51" fmla="*/ 1590 h 1999"/>
                    <a:gd name="T52" fmla="*/ 540 w 733"/>
                    <a:gd name="T53" fmla="*/ 1872 h 1999"/>
                    <a:gd name="T54" fmla="*/ 546 w 733"/>
                    <a:gd name="T55" fmla="*/ 1938 h 1999"/>
                    <a:gd name="T56" fmla="*/ 504 w 733"/>
                    <a:gd name="T57" fmla="*/ 1968 h 1999"/>
                    <a:gd name="T58" fmla="*/ 450 w 733"/>
                    <a:gd name="T59" fmla="*/ 1902 h 1999"/>
                    <a:gd name="T60" fmla="*/ 354 w 733"/>
                    <a:gd name="T61" fmla="*/ 1608 h 1999"/>
                    <a:gd name="T62" fmla="*/ 438 w 733"/>
                    <a:gd name="T63" fmla="*/ 1902 h 1999"/>
                    <a:gd name="T64" fmla="*/ 408 w 733"/>
                    <a:gd name="T65" fmla="*/ 1968 h 1999"/>
                    <a:gd name="T66" fmla="*/ 360 w 733"/>
                    <a:gd name="T67" fmla="*/ 1944 h 1999"/>
                    <a:gd name="T68" fmla="*/ 240 w 733"/>
                    <a:gd name="T69" fmla="*/ 1638 h 1999"/>
                    <a:gd name="T70" fmla="*/ 324 w 733"/>
                    <a:gd name="T71" fmla="*/ 1902 h 1999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w 733"/>
                    <a:gd name="T109" fmla="*/ 0 h 1999"/>
                    <a:gd name="T110" fmla="*/ 733 w 733"/>
                    <a:gd name="T111" fmla="*/ 1999 h 1999"/>
                  </a:gdLst>
                  <a:ahLst/>
                  <a:cxnLst>
                    <a:cxn ang="T72">
                      <a:pos x="T0" y="T1"/>
                    </a:cxn>
                    <a:cxn ang="T73">
                      <a:pos x="T2" y="T3"/>
                    </a:cxn>
                    <a:cxn ang="T74">
                      <a:pos x="T4" y="T5"/>
                    </a:cxn>
                    <a:cxn ang="T75">
                      <a:pos x="T6" y="T7"/>
                    </a:cxn>
                    <a:cxn ang="T76">
                      <a:pos x="T8" y="T9"/>
                    </a:cxn>
                    <a:cxn ang="T77">
                      <a:pos x="T10" y="T11"/>
                    </a:cxn>
                    <a:cxn ang="T78">
                      <a:pos x="T12" y="T13"/>
                    </a:cxn>
                    <a:cxn ang="T79">
                      <a:pos x="T14" y="T15"/>
                    </a:cxn>
                    <a:cxn ang="T80">
                      <a:pos x="T16" y="T17"/>
                    </a:cxn>
                    <a:cxn ang="T81">
                      <a:pos x="T18" y="T19"/>
                    </a:cxn>
                    <a:cxn ang="T82">
                      <a:pos x="T20" y="T21"/>
                    </a:cxn>
                    <a:cxn ang="T83">
                      <a:pos x="T22" y="T23"/>
                    </a:cxn>
                    <a:cxn ang="T84">
                      <a:pos x="T24" y="T25"/>
                    </a:cxn>
                    <a:cxn ang="T85">
                      <a:pos x="T26" y="T27"/>
                    </a:cxn>
                    <a:cxn ang="T86">
                      <a:pos x="T28" y="T29"/>
                    </a:cxn>
                    <a:cxn ang="T87">
                      <a:pos x="T30" y="T31"/>
                    </a:cxn>
                    <a:cxn ang="T88">
                      <a:pos x="T32" y="T33"/>
                    </a:cxn>
                    <a:cxn ang="T89">
                      <a:pos x="T34" y="T35"/>
                    </a:cxn>
                    <a:cxn ang="T90">
                      <a:pos x="T36" y="T37"/>
                    </a:cxn>
                    <a:cxn ang="T91">
                      <a:pos x="T38" y="T39"/>
                    </a:cxn>
                    <a:cxn ang="T92">
                      <a:pos x="T40" y="T41"/>
                    </a:cxn>
                    <a:cxn ang="T93">
                      <a:pos x="T42" y="T43"/>
                    </a:cxn>
                    <a:cxn ang="T94">
                      <a:pos x="T44" y="T45"/>
                    </a:cxn>
                    <a:cxn ang="T95">
                      <a:pos x="T46" y="T47"/>
                    </a:cxn>
                    <a:cxn ang="T96">
                      <a:pos x="T48" y="T49"/>
                    </a:cxn>
                    <a:cxn ang="T97">
                      <a:pos x="T50" y="T51"/>
                    </a:cxn>
                    <a:cxn ang="T98">
                      <a:pos x="T52" y="T53"/>
                    </a:cxn>
                    <a:cxn ang="T99">
                      <a:pos x="T54" y="T55"/>
                    </a:cxn>
                    <a:cxn ang="T100">
                      <a:pos x="T56" y="T57"/>
                    </a:cxn>
                    <a:cxn ang="T101">
                      <a:pos x="T58" y="T59"/>
                    </a:cxn>
                    <a:cxn ang="T102">
                      <a:pos x="T60" y="T61"/>
                    </a:cxn>
                    <a:cxn ang="T103">
                      <a:pos x="T62" y="T63"/>
                    </a:cxn>
                    <a:cxn ang="T104">
                      <a:pos x="T64" y="T65"/>
                    </a:cxn>
                    <a:cxn ang="T105">
                      <a:pos x="T66" y="T67"/>
                    </a:cxn>
                    <a:cxn ang="T106">
                      <a:pos x="T68" y="T69"/>
                    </a:cxn>
                    <a:cxn ang="T107">
                      <a:pos x="T70" y="T71"/>
                    </a:cxn>
                  </a:cxnLst>
                  <a:rect l="T108" t="T109" r="T110" b="T111"/>
                  <a:pathLst>
                    <a:path w="733" h="1999">
                      <a:moveTo>
                        <a:pt x="0" y="0"/>
                      </a:moveTo>
                      <a:cubicBezTo>
                        <a:pt x="18" y="52"/>
                        <a:pt x="36" y="105"/>
                        <a:pt x="54" y="162"/>
                      </a:cubicBezTo>
                      <a:cubicBezTo>
                        <a:pt x="72" y="219"/>
                        <a:pt x="93" y="272"/>
                        <a:pt x="108" y="342"/>
                      </a:cubicBezTo>
                      <a:cubicBezTo>
                        <a:pt x="123" y="412"/>
                        <a:pt x="132" y="516"/>
                        <a:pt x="144" y="582"/>
                      </a:cubicBezTo>
                      <a:cubicBezTo>
                        <a:pt x="156" y="648"/>
                        <a:pt x="166" y="687"/>
                        <a:pt x="180" y="738"/>
                      </a:cubicBezTo>
                      <a:cubicBezTo>
                        <a:pt x="194" y="789"/>
                        <a:pt x="215" y="854"/>
                        <a:pt x="228" y="888"/>
                      </a:cubicBezTo>
                      <a:cubicBezTo>
                        <a:pt x="241" y="922"/>
                        <a:pt x="240" y="923"/>
                        <a:pt x="258" y="942"/>
                      </a:cubicBezTo>
                      <a:cubicBezTo>
                        <a:pt x="276" y="961"/>
                        <a:pt x="314" y="987"/>
                        <a:pt x="336" y="1002"/>
                      </a:cubicBezTo>
                      <a:cubicBezTo>
                        <a:pt x="358" y="1017"/>
                        <a:pt x="366" y="1021"/>
                        <a:pt x="390" y="1032"/>
                      </a:cubicBezTo>
                      <a:cubicBezTo>
                        <a:pt x="414" y="1043"/>
                        <a:pt x="446" y="1050"/>
                        <a:pt x="480" y="1068"/>
                      </a:cubicBezTo>
                      <a:cubicBezTo>
                        <a:pt x="514" y="1086"/>
                        <a:pt x="568" y="1118"/>
                        <a:pt x="594" y="1140"/>
                      </a:cubicBezTo>
                      <a:cubicBezTo>
                        <a:pt x="620" y="1162"/>
                        <a:pt x="617" y="1175"/>
                        <a:pt x="636" y="1200"/>
                      </a:cubicBezTo>
                      <a:cubicBezTo>
                        <a:pt x="655" y="1225"/>
                        <a:pt x="693" y="1262"/>
                        <a:pt x="708" y="1290"/>
                      </a:cubicBezTo>
                      <a:cubicBezTo>
                        <a:pt x="723" y="1318"/>
                        <a:pt x="733" y="1353"/>
                        <a:pt x="726" y="1368"/>
                      </a:cubicBezTo>
                      <a:cubicBezTo>
                        <a:pt x="719" y="1383"/>
                        <a:pt x="687" y="1389"/>
                        <a:pt x="666" y="1380"/>
                      </a:cubicBezTo>
                      <a:cubicBezTo>
                        <a:pt x="645" y="1371"/>
                        <a:pt x="620" y="1331"/>
                        <a:pt x="600" y="1314"/>
                      </a:cubicBezTo>
                      <a:cubicBezTo>
                        <a:pt x="580" y="1297"/>
                        <a:pt x="561" y="1272"/>
                        <a:pt x="546" y="1278"/>
                      </a:cubicBezTo>
                      <a:cubicBezTo>
                        <a:pt x="531" y="1284"/>
                        <a:pt x="508" y="1309"/>
                        <a:pt x="510" y="1350"/>
                      </a:cubicBezTo>
                      <a:cubicBezTo>
                        <a:pt x="512" y="1391"/>
                        <a:pt x="547" y="1474"/>
                        <a:pt x="558" y="1524"/>
                      </a:cubicBezTo>
                      <a:cubicBezTo>
                        <a:pt x="569" y="1574"/>
                        <a:pt x="569" y="1611"/>
                        <a:pt x="576" y="1650"/>
                      </a:cubicBezTo>
                      <a:cubicBezTo>
                        <a:pt x="583" y="1689"/>
                        <a:pt x="593" y="1730"/>
                        <a:pt x="600" y="1758"/>
                      </a:cubicBezTo>
                      <a:cubicBezTo>
                        <a:pt x="607" y="1786"/>
                        <a:pt x="622" y="1798"/>
                        <a:pt x="618" y="1818"/>
                      </a:cubicBezTo>
                      <a:cubicBezTo>
                        <a:pt x="614" y="1838"/>
                        <a:pt x="589" y="1873"/>
                        <a:pt x="576" y="1878"/>
                      </a:cubicBezTo>
                      <a:cubicBezTo>
                        <a:pt x="563" y="1883"/>
                        <a:pt x="550" y="1869"/>
                        <a:pt x="540" y="1848"/>
                      </a:cubicBezTo>
                      <a:cubicBezTo>
                        <a:pt x="530" y="1827"/>
                        <a:pt x="528" y="1795"/>
                        <a:pt x="516" y="1752"/>
                      </a:cubicBezTo>
                      <a:cubicBezTo>
                        <a:pt x="504" y="1709"/>
                        <a:pt x="464" y="1570"/>
                        <a:pt x="468" y="1590"/>
                      </a:cubicBezTo>
                      <a:cubicBezTo>
                        <a:pt x="472" y="1610"/>
                        <a:pt x="527" y="1814"/>
                        <a:pt x="540" y="1872"/>
                      </a:cubicBezTo>
                      <a:cubicBezTo>
                        <a:pt x="553" y="1930"/>
                        <a:pt x="552" y="1922"/>
                        <a:pt x="546" y="1938"/>
                      </a:cubicBezTo>
                      <a:cubicBezTo>
                        <a:pt x="540" y="1954"/>
                        <a:pt x="520" y="1974"/>
                        <a:pt x="504" y="1968"/>
                      </a:cubicBezTo>
                      <a:cubicBezTo>
                        <a:pt x="488" y="1962"/>
                        <a:pt x="475" y="1962"/>
                        <a:pt x="450" y="1902"/>
                      </a:cubicBezTo>
                      <a:cubicBezTo>
                        <a:pt x="425" y="1842"/>
                        <a:pt x="356" y="1608"/>
                        <a:pt x="354" y="1608"/>
                      </a:cubicBezTo>
                      <a:cubicBezTo>
                        <a:pt x="352" y="1608"/>
                        <a:pt x="429" y="1842"/>
                        <a:pt x="438" y="1902"/>
                      </a:cubicBezTo>
                      <a:cubicBezTo>
                        <a:pt x="447" y="1962"/>
                        <a:pt x="421" y="1961"/>
                        <a:pt x="408" y="1968"/>
                      </a:cubicBezTo>
                      <a:cubicBezTo>
                        <a:pt x="395" y="1975"/>
                        <a:pt x="388" y="1999"/>
                        <a:pt x="360" y="1944"/>
                      </a:cubicBezTo>
                      <a:cubicBezTo>
                        <a:pt x="332" y="1889"/>
                        <a:pt x="246" y="1645"/>
                        <a:pt x="240" y="1638"/>
                      </a:cubicBezTo>
                      <a:cubicBezTo>
                        <a:pt x="234" y="1631"/>
                        <a:pt x="311" y="1856"/>
                        <a:pt x="324" y="1902"/>
                      </a:cubicBezTo>
                    </a:path>
                  </a:pathLst>
                </a:custGeom>
                <a:solidFill>
                  <a:srgbClr val="FFFFFF"/>
                </a:solidFill>
                <a:ln w="11430">
                  <a:solidFill>
                    <a:srgbClr val="33333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158" name="Freeform 41"/>
                <p:cNvSpPr>
                  <a:spLocks/>
                </p:cNvSpPr>
                <p:nvPr/>
              </p:nvSpPr>
              <p:spPr bwMode="auto">
                <a:xfrm>
                  <a:off x="7963" y="6608"/>
                  <a:ext cx="1357" cy="3570"/>
                </a:xfrm>
                <a:custGeom>
                  <a:avLst/>
                  <a:gdLst>
                    <a:gd name="T0" fmla="*/ 1357 w 1357"/>
                    <a:gd name="T1" fmla="*/ 3102 h 3570"/>
                    <a:gd name="T2" fmla="*/ 1297 w 1357"/>
                    <a:gd name="T3" fmla="*/ 3006 h 3570"/>
                    <a:gd name="T4" fmla="*/ 1225 w 1357"/>
                    <a:gd name="T5" fmla="*/ 2826 h 3570"/>
                    <a:gd name="T6" fmla="*/ 1141 w 1357"/>
                    <a:gd name="T7" fmla="*/ 2670 h 3570"/>
                    <a:gd name="T8" fmla="*/ 1105 w 1357"/>
                    <a:gd name="T9" fmla="*/ 2544 h 3570"/>
                    <a:gd name="T10" fmla="*/ 1075 w 1357"/>
                    <a:gd name="T11" fmla="*/ 2382 h 3570"/>
                    <a:gd name="T12" fmla="*/ 1069 w 1357"/>
                    <a:gd name="T13" fmla="*/ 2292 h 3570"/>
                    <a:gd name="T14" fmla="*/ 1009 w 1357"/>
                    <a:gd name="T15" fmla="*/ 2172 h 3570"/>
                    <a:gd name="T16" fmla="*/ 961 w 1357"/>
                    <a:gd name="T17" fmla="*/ 2070 h 3570"/>
                    <a:gd name="T18" fmla="*/ 847 w 1357"/>
                    <a:gd name="T19" fmla="*/ 1914 h 3570"/>
                    <a:gd name="T20" fmla="*/ 751 w 1357"/>
                    <a:gd name="T21" fmla="*/ 1746 h 3570"/>
                    <a:gd name="T22" fmla="*/ 667 w 1357"/>
                    <a:gd name="T23" fmla="*/ 1584 h 3570"/>
                    <a:gd name="T24" fmla="*/ 607 w 1357"/>
                    <a:gd name="T25" fmla="*/ 1410 h 3570"/>
                    <a:gd name="T26" fmla="*/ 589 w 1357"/>
                    <a:gd name="T27" fmla="*/ 1284 h 3570"/>
                    <a:gd name="T28" fmla="*/ 517 w 1357"/>
                    <a:gd name="T29" fmla="*/ 1206 h 3570"/>
                    <a:gd name="T30" fmla="*/ 499 w 1357"/>
                    <a:gd name="T31" fmla="*/ 1116 h 3570"/>
                    <a:gd name="T32" fmla="*/ 391 w 1357"/>
                    <a:gd name="T33" fmla="*/ 912 h 3570"/>
                    <a:gd name="T34" fmla="*/ 295 w 1357"/>
                    <a:gd name="T35" fmla="*/ 654 h 3570"/>
                    <a:gd name="T36" fmla="*/ 187 w 1357"/>
                    <a:gd name="T37" fmla="*/ 264 h 3570"/>
                    <a:gd name="T38" fmla="*/ 169 w 1357"/>
                    <a:gd name="T39" fmla="*/ 30 h 3570"/>
                    <a:gd name="T40" fmla="*/ 127 w 1357"/>
                    <a:gd name="T41" fmla="*/ 444 h 3570"/>
                    <a:gd name="T42" fmla="*/ 91 w 1357"/>
                    <a:gd name="T43" fmla="*/ 816 h 3570"/>
                    <a:gd name="T44" fmla="*/ 37 w 1357"/>
                    <a:gd name="T45" fmla="*/ 972 h 3570"/>
                    <a:gd name="T46" fmla="*/ 19 w 1357"/>
                    <a:gd name="T47" fmla="*/ 1086 h 3570"/>
                    <a:gd name="T48" fmla="*/ 49 w 1357"/>
                    <a:gd name="T49" fmla="*/ 1200 h 3570"/>
                    <a:gd name="T50" fmla="*/ 25 w 1357"/>
                    <a:gd name="T51" fmla="*/ 1410 h 3570"/>
                    <a:gd name="T52" fmla="*/ 1 w 1357"/>
                    <a:gd name="T53" fmla="*/ 1560 h 3570"/>
                    <a:gd name="T54" fmla="*/ 19 w 1357"/>
                    <a:gd name="T55" fmla="*/ 1680 h 3570"/>
                    <a:gd name="T56" fmla="*/ 67 w 1357"/>
                    <a:gd name="T57" fmla="*/ 1902 h 3570"/>
                    <a:gd name="T58" fmla="*/ 109 w 1357"/>
                    <a:gd name="T59" fmla="*/ 2106 h 3570"/>
                    <a:gd name="T60" fmla="*/ 127 w 1357"/>
                    <a:gd name="T61" fmla="*/ 2490 h 3570"/>
                    <a:gd name="T62" fmla="*/ 139 w 1357"/>
                    <a:gd name="T63" fmla="*/ 2886 h 3570"/>
                    <a:gd name="T64" fmla="*/ 109 w 1357"/>
                    <a:gd name="T65" fmla="*/ 3372 h 3570"/>
                    <a:gd name="T66" fmla="*/ 91 w 1357"/>
                    <a:gd name="T67" fmla="*/ 3570 h 3570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w 1357"/>
                    <a:gd name="T103" fmla="*/ 0 h 3570"/>
                    <a:gd name="T104" fmla="*/ 1357 w 1357"/>
                    <a:gd name="T105" fmla="*/ 3570 h 3570"/>
                  </a:gdLst>
                  <a:ahLst/>
                  <a:cxnLst>
                    <a:cxn ang="T68">
                      <a:pos x="T0" y="T1"/>
                    </a:cxn>
                    <a:cxn ang="T69">
                      <a:pos x="T2" y="T3"/>
                    </a:cxn>
                    <a:cxn ang="T70">
                      <a:pos x="T4" y="T5"/>
                    </a:cxn>
                    <a:cxn ang="T71">
                      <a:pos x="T6" y="T7"/>
                    </a:cxn>
                    <a:cxn ang="T72">
                      <a:pos x="T8" y="T9"/>
                    </a:cxn>
                    <a:cxn ang="T73">
                      <a:pos x="T10" y="T11"/>
                    </a:cxn>
                    <a:cxn ang="T74">
                      <a:pos x="T12" y="T13"/>
                    </a:cxn>
                    <a:cxn ang="T75">
                      <a:pos x="T14" y="T15"/>
                    </a:cxn>
                    <a:cxn ang="T76">
                      <a:pos x="T16" y="T17"/>
                    </a:cxn>
                    <a:cxn ang="T77">
                      <a:pos x="T18" y="T19"/>
                    </a:cxn>
                    <a:cxn ang="T78">
                      <a:pos x="T20" y="T21"/>
                    </a:cxn>
                    <a:cxn ang="T79">
                      <a:pos x="T22" y="T23"/>
                    </a:cxn>
                    <a:cxn ang="T80">
                      <a:pos x="T24" y="T25"/>
                    </a:cxn>
                    <a:cxn ang="T81">
                      <a:pos x="T26" y="T27"/>
                    </a:cxn>
                    <a:cxn ang="T82">
                      <a:pos x="T28" y="T29"/>
                    </a:cxn>
                    <a:cxn ang="T83">
                      <a:pos x="T30" y="T31"/>
                    </a:cxn>
                    <a:cxn ang="T84">
                      <a:pos x="T32" y="T33"/>
                    </a:cxn>
                    <a:cxn ang="T85">
                      <a:pos x="T34" y="T35"/>
                    </a:cxn>
                    <a:cxn ang="T86">
                      <a:pos x="T36" y="T37"/>
                    </a:cxn>
                    <a:cxn ang="T87">
                      <a:pos x="T38" y="T39"/>
                    </a:cxn>
                    <a:cxn ang="T88">
                      <a:pos x="T40" y="T41"/>
                    </a:cxn>
                    <a:cxn ang="T89">
                      <a:pos x="T42" y="T43"/>
                    </a:cxn>
                    <a:cxn ang="T90">
                      <a:pos x="T44" y="T45"/>
                    </a:cxn>
                    <a:cxn ang="T91">
                      <a:pos x="T46" y="T47"/>
                    </a:cxn>
                    <a:cxn ang="T92">
                      <a:pos x="T48" y="T49"/>
                    </a:cxn>
                    <a:cxn ang="T93">
                      <a:pos x="T50" y="T51"/>
                    </a:cxn>
                    <a:cxn ang="T94">
                      <a:pos x="T52" y="T53"/>
                    </a:cxn>
                    <a:cxn ang="T95">
                      <a:pos x="T54" y="T55"/>
                    </a:cxn>
                    <a:cxn ang="T96">
                      <a:pos x="T56" y="T57"/>
                    </a:cxn>
                    <a:cxn ang="T97">
                      <a:pos x="T58" y="T59"/>
                    </a:cxn>
                    <a:cxn ang="T98">
                      <a:pos x="T60" y="T61"/>
                    </a:cxn>
                    <a:cxn ang="T99">
                      <a:pos x="T62" y="T63"/>
                    </a:cxn>
                    <a:cxn ang="T100">
                      <a:pos x="T64" y="T65"/>
                    </a:cxn>
                    <a:cxn ang="T101">
                      <a:pos x="T66" y="T67"/>
                    </a:cxn>
                  </a:cxnLst>
                  <a:rect l="T102" t="T103" r="T104" b="T105"/>
                  <a:pathLst>
                    <a:path w="1357" h="3570">
                      <a:moveTo>
                        <a:pt x="1357" y="3102"/>
                      </a:moveTo>
                      <a:cubicBezTo>
                        <a:pt x="1338" y="3077"/>
                        <a:pt x="1319" y="3052"/>
                        <a:pt x="1297" y="3006"/>
                      </a:cubicBezTo>
                      <a:cubicBezTo>
                        <a:pt x="1275" y="2960"/>
                        <a:pt x="1251" y="2882"/>
                        <a:pt x="1225" y="2826"/>
                      </a:cubicBezTo>
                      <a:cubicBezTo>
                        <a:pt x="1199" y="2770"/>
                        <a:pt x="1161" y="2717"/>
                        <a:pt x="1141" y="2670"/>
                      </a:cubicBezTo>
                      <a:cubicBezTo>
                        <a:pt x="1121" y="2623"/>
                        <a:pt x="1116" y="2592"/>
                        <a:pt x="1105" y="2544"/>
                      </a:cubicBezTo>
                      <a:cubicBezTo>
                        <a:pt x="1094" y="2496"/>
                        <a:pt x="1081" y="2424"/>
                        <a:pt x="1075" y="2382"/>
                      </a:cubicBezTo>
                      <a:cubicBezTo>
                        <a:pt x="1069" y="2340"/>
                        <a:pt x="1080" y="2327"/>
                        <a:pt x="1069" y="2292"/>
                      </a:cubicBezTo>
                      <a:cubicBezTo>
                        <a:pt x="1058" y="2257"/>
                        <a:pt x="1027" y="2209"/>
                        <a:pt x="1009" y="2172"/>
                      </a:cubicBezTo>
                      <a:cubicBezTo>
                        <a:pt x="991" y="2135"/>
                        <a:pt x="988" y="2113"/>
                        <a:pt x="961" y="2070"/>
                      </a:cubicBezTo>
                      <a:cubicBezTo>
                        <a:pt x="934" y="2027"/>
                        <a:pt x="882" y="1968"/>
                        <a:pt x="847" y="1914"/>
                      </a:cubicBezTo>
                      <a:cubicBezTo>
                        <a:pt x="812" y="1860"/>
                        <a:pt x="781" y="1801"/>
                        <a:pt x="751" y="1746"/>
                      </a:cubicBezTo>
                      <a:cubicBezTo>
                        <a:pt x="721" y="1691"/>
                        <a:pt x="691" y="1640"/>
                        <a:pt x="667" y="1584"/>
                      </a:cubicBezTo>
                      <a:cubicBezTo>
                        <a:pt x="643" y="1528"/>
                        <a:pt x="620" y="1460"/>
                        <a:pt x="607" y="1410"/>
                      </a:cubicBezTo>
                      <a:cubicBezTo>
                        <a:pt x="594" y="1360"/>
                        <a:pt x="604" y="1318"/>
                        <a:pt x="589" y="1284"/>
                      </a:cubicBezTo>
                      <a:cubicBezTo>
                        <a:pt x="574" y="1250"/>
                        <a:pt x="532" y="1234"/>
                        <a:pt x="517" y="1206"/>
                      </a:cubicBezTo>
                      <a:cubicBezTo>
                        <a:pt x="502" y="1178"/>
                        <a:pt x="520" y="1165"/>
                        <a:pt x="499" y="1116"/>
                      </a:cubicBezTo>
                      <a:cubicBezTo>
                        <a:pt x="478" y="1067"/>
                        <a:pt x="425" y="989"/>
                        <a:pt x="391" y="912"/>
                      </a:cubicBezTo>
                      <a:cubicBezTo>
                        <a:pt x="357" y="835"/>
                        <a:pt x="329" y="762"/>
                        <a:pt x="295" y="654"/>
                      </a:cubicBezTo>
                      <a:cubicBezTo>
                        <a:pt x="261" y="546"/>
                        <a:pt x="208" y="368"/>
                        <a:pt x="187" y="264"/>
                      </a:cubicBezTo>
                      <a:cubicBezTo>
                        <a:pt x="166" y="160"/>
                        <a:pt x="179" y="0"/>
                        <a:pt x="169" y="30"/>
                      </a:cubicBezTo>
                      <a:cubicBezTo>
                        <a:pt x="159" y="60"/>
                        <a:pt x="140" y="313"/>
                        <a:pt x="127" y="444"/>
                      </a:cubicBezTo>
                      <a:cubicBezTo>
                        <a:pt x="114" y="575"/>
                        <a:pt x="106" y="728"/>
                        <a:pt x="91" y="816"/>
                      </a:cubicBezTo>
                      <a:cubicBezTo>
                        <a:pt x="76" y="904"/>
                        <a:pt x="49" y="927"/>
                        <a:pt x="37" y="972"/>
                      </a:cubicBezTo>
                      <a:cubicBezTo>
                        <a:pt x="25" y="1017"/>
                        <a:pt x="17" y="1048"/>
                        <a:pt x="19" y="1086"/>
                      </a:cubicBezTo>
                      <a:cubicBezTo>
                        <a:pt x="21" y="1124"/>
                        <a:pt x="48" y="1146"/>
                        <a:pt x="49" y="1200"/>
                      </a:cubicBezTo>
                      <a:cubicBezTo>
                        <a:pt x="50" y="1254"/>
                        <a:pt x="33" y="1350"/>
                        <a:pt x="25" y="1410"/>
                      </a:cubicBezTo>
                      <a:cubicBezTo>
                        <a:pt x="17" y="1470"/>
                        <a:pt x="2" y="1515"/>
                        <a:pt x="1" y="1560"/>
                      </a:cubicBezTo>
                      <a:cubicBezTo>
                        <a:pt x="0" y="1605"/>
                        <a:pt x="8" y="1623"/>
                        <a:pt x="19" y="1680"/>
                      </a:cubicBezTo>
                      <a:cubicBezTo>
                        <a:pt x="30" y="1737"/>
                        <a:pt x="52" y="1831"/>
                        <a:pt x="67" y="1902"/>
                      </a:cubicBezTo>
                      <a:cubicBezTo>
                        <a:pt x="82" y="1973"/>
                        <a:pt x="99" y="2008"/>
                        <a:pt x="109" y="2106"/>
                      </a:cubicBezTo>
                      <a:cubicBezTo>
                        <a:pt x="119" y="2204"/>
                        <a:pt x="122" y="2360"/>
                        <a:pt x="127" y="2490"/>
                      </a:cubicBezTo>
                      <a:cubicBezTo>
                        <a:pt x="132" y="2620"/>
                        <a:pt x="142" y="2739"/>
                        <a:pt x="139" y="2886"/>
                      </a:cubicBezTo>
                      <a:cubicBezTo>
                        <a:pt x="136" y="3033"/>
                        <a:pt x="117" y="3258"/>
                        <a:pt x="109" y="3372"/>
                      </a:cubicBezTo>
                      <a:cubicBezTo>
                        <a:pt x="101" y="3486"/>
                        <a:pt x="96" y="3528"/>
                        <a:pt x="91" y="3570"/>
                      </a:cubicBezTo>
                    </a:path>
                  </a:pathLst>
                </a:custGeom>
                <a:solidFill>
                  <a:srgbClr val="FFFFFF"/>
                </a:solidFill>
                <a:ln w="11430">
                  <a:solidFill>
                    <a:srgbClr val="33333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159" name="Freeform 42"/>
                <p:cNvSpPr>
                  <a:spLocks/>
                </p:cNvSpPr>
                <p:nvPr/>
              </p:nvSpPr>
              <p:spPr bwMode="auto">
                <a:xfrm>
                  <a:off x="7200" y="10148"/>
                  <a:ext cx="848" cy="4090"/>
                </a:xfrm>
                <a:custGeom>
                  <a:avLst/>
                  <a:gdLst>
                    <a:gd name="T0" fmla="*/ 848 w 848"/>
                    <a:gd name="T1" fmla="*/ 24 h 4090"/>
                    <a:gd name="T2" fmla="*/ 812 w 848"/>
                    <a:gd name="T3" fmla="*/ 252 h 4090"/>
                    <a:gd name="T4" fmla="*/ 758 w 848"/>
                    <a:gd name="T5" fmla="*/ 516 h 4090"/>
                    <a:gd name="T6" fmla="*/ 698 w 848"/>
                    <a:gd name="T7" fmla="*/ 720 h 4090"/>
                    <a:gd name="T8" fmla="*/ 614 w 848"/>
                    <a:gd name="T9" fmla="*/ 882 h 4090"/>
                    <a:gd name="T10" fmla="*/ 608 w 848"/>
                    <a:gd name="T11" fmla="*/ 942 h 4090"/>
                    <a:gd name="T12" fmla="*/ 608 w 848"/>
                    <a:gd name="T13" fmla="*/ 1062 h 4090"/>
                    <a:gd name="T14" fmla="*/ 614 w 848"/>
                    <a:gd name="T15" fmla="*/ 1206 h 4090"/>
                    <a:gd name="T16" fmla="*/ 602 w 848"/>
                    <a:gd name="T17" fmla="*/ 1320 h 4090"/>
                    <a:gd name="T18" fmla="*/ 608 w 848"/>
                    <a:gd name="T19" fmla="*/ 1410 h 4090"/>
                    <a:gd name="T20" fmla="*/ 650 w 848"/>
                    <a:gd name="T21" fmla="*/ 1602 h 4090"/>
                    <a:gd name="T22" fmla="*/ 698 w 848"/>
                    <a:gd name="T23" fmla="*/ 1842 h 4090"/>
                    <a:gd name="T24" fmla="*/ 698 w 848"/>
                    <a:gd name="T25" fmla="*/ 2166 h 4090"/>
                    <a:gd name="T26" fmla="*/ 644 w 848"/>
                    <a:gd name="T27" fmla="*/ 2466 h 4090"/>
                    <a:gd name="T28" fmla="*/ 590 w 848"/>
                    <a:gd name="T29" fmla="*/ 2730 h 4090"/>
                    <a:gd name="T30" fmla="*/ 512 w 848"/>
                    <a:gd name="T31" fmla="*/ 3072 h 4090"/>
                    <a:gd name="T32" fmla="*/ 470 w 848"/>
                    <a:gd name="T33" fmla="*/ 3252 h 4090"/>
                    <a:gd name="T34" fmla="*/ 488 w 848"/>
                    <a:gd name="T35" fmla="*/ 3372 h 4090"/>
                    <a:gd name="T36" fmla="*/ 512 w 848"/>
                    <a:gd name="T37" fmla="*/ 3504 h 4090"/>
                    <a:gd name="T38" fmla="*/ 560 w 848"/>
                    <a:gd name="T39" fmla="*/ 3714 h 4090"/>
                    <a:gd name="T40" fmla="*/ 632 w 848"/>
                    <a:gd name="T41" fmla="*/ 3816 h 4090"/>
                    <a:gd name="T42" fmla="*/ 764 w 848"/>
                    <a:gd name="T43" fmla="*/ 3894 h 4090"/>
                    <a:gd name="T44" fmla="*/ 764 w 848"/>
                    <a:gd name="T45" fmla="*/ 3984 h 4090"/>
                    <a:gd name="T46" fmla="*/ 692 w 848"/>
                    <a:gd name="T47" fmla="*/ 4032 h 4090"/>
                    <a:gd name="T48" fmla="*/ 554 w 848"/>
                    <a:gd name="T49" fmla="*/ 4074 h 4090"/>
                    <a:gd name="T50" fmla="*/ 380 w 848"/>
                    <a:gd name="T51" fmla="*/ 4080 h 4090"/>
                    <a:gd name="T52" fmla="*/ 284 w 848"/>
                    <a:gd name="T53" fmla="*/ 4014 h 4090"/>
                    <a:gd name="T54" fmla="*/ 200 w 848"/>
                    <a:gd name="T55" fmla="*/ 3924 h 4090"/>
                    <a:gd name="T56" fmla="*/ 182 w 848"/>
                    <a:gd name="T57" fmla="*/ 3816 h 4090"/>
                    <a:gd name="T58" fmla="*/ 158 w 848"/>
                    <a:gd name="T59" fmla="*/ 3696 h 4090"/>
                    <a:gd name="T60" fmla="*/ 134 w 848"/>
                    <a:gd name="T61" fmla="*/ 3600 h 4090"/>
                    <a:gd name="T62" fmla="*/ 62 w 848"/>
                    <a:gd name="T63" fmla="*/ 3474 h 4090"/>
                    <a:gd name="T64" fmla="*/ 50 w 848"/>
                    <a:gd name="T65" fmla="*/ 3396 h 4090"/>
                    <a:gd name="T66" fmla="*/ 98 w 848"/>
                    <a:gd name="T67" fmla="*/ 3312 h 4090"/>
                    <a:gd name="T68" fmla="*/ 134 w 848"/>
                    <a:gd name="T69" fmla="*/ 3222 h 4090"/>
                    <a:gd name="T70" fmla="*/ 158 w 848"/>
                    <a:gd name="T71" fmla="*/ 3030 h 4090"/>
                    <a:gd name="T72" fmla="*/ 170 w 848"/>
                    <a:gd name="T73" fmla="*/ 2736 h 4090"/>
                    <a:gd name="T74" fmla="*/ 164 w 848"/>
                    <a:gd name="T75" fmla="*/ 2616 h 4090"/>
                    <a:gd name="T76" fmla="*/ 92 w 848"/>
                    <a:gd name="T77" fmla="*/ 2406 h 4090"/>
                    <a:gd name="T78" fmla="*/ 38 w 848"/>
                    <a:gd name="T79" fmla="*/ 2226 h 4090"/>
                    <a:gd name="T80" fmla="*/ 14 w 848"/>
                    <a:gd name="T81" fmla="*/ 1974 h 4090"/>
                    <a:gd name="T82" fmla="*/ 68 w 848"/>
                    <a:gd name="T83" fmla="*/ 1686 h 4090"/>
                    <a:gd name="T84" fmla="*/ 80 w 848"/>
                    <a:gd name="T85" fmla="*/ 1464 h 4090"/>
                    <a:gd name="T86" fmla="*/ 44 w 848"/>
                    <a:gd name="T87" fmla="*/ 1194 h 4090"/>
                    <a:gd name="T88" fmla="*/ 14 w 848"/>
                    <a:gd name="T89" fmla="*/ 966 h 4090"/>
                    <a:gd name="T90" fmla="*/ 14 w 848"/>
                    <a:gd name="T91" fmla="*/ 732 h 4090"/>
                    <a:gd name="T92" fmla="*/ 20 w 848"/>
                    <a:gd name="T93" fmla="*/ 654 h 4090"/>
                    <a:gd name="T94" fmla="*/ 2 w 848"/>
                    <a:gd name="T95" fmla="*/ 366 h 4090"/>
                    <a:gd name="T96" fmla="*/ 32 w 848"/>
                    <a:gd name="T97" fmla="*/ 150 h 4090"/>
                    <a:gd name="T98" fmla="*/ 14 w 848"/>
                    <a:gd name="T99" fmla="*/ 0 h 4090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w 848"/>
                    <a:gd name="T151" fmla="*/ 0 h 4090"/>
                    <a:gd name="T152" fmla="*/ 848 w 848"/>
                    <a:gd name="T153" fmla="*/ 4090 h 4090"/>
                  </a:gdLst>
                  <a:ahLst/>
                  <a:cxnLst>
                    <a:cxn ang="T100">
                      <a:pos x="T0" y="T1"/>
                    </a:cxn>
                    <a:cxn ang="T101">
                      <a:pos x="T2" y="T3"/>
                    </a:cxn>
                    <a:cxn ang="T102">
                      <a:pos x="T4" y="T5"/>
                    </a:cxn>
                    <a:cxn ang="T103">
                      <a:pos x="T6" y="T7"/>
                    </a:cxn>
                    <a:cxn ang="T104">
                      <a:pos x="T8" y="T9"/>
                    </a:cxn>
                    <a:cxn ang="T105">
                      <a:pos x="T10" y="T11"/>
                    </a:cxn>
                    <a:cxn ang="T106">
                      <a:pos x="T12" y="T13"/>
                    </a:cxn>
                    <a:cxn ang="T107">
                      <a:pos x="T14" y="T15"/>
                    </a:cxn>
                    <a:cxn ang="T108">
                      <a:pos x="T16" y="T17"/>
                    </a:cxn>
                    <a:cxn ang="T109">
                      <a:pos x="T18" y="T19"/>
                    </a:cxn>
                    <a:cxn ang="T110">
                      <a:pos x="T20" y="T21"/>
                    </a:cxn>
                    <a:cxn ang="T111">
                      <a:pos x="T22" y="T23"/>
                    </a:cxn>
                    <a:cxn ang="T112">
                      <a:pos x="T24" y="T25"/>
                    </a:cxn>
                    <a:cxn ang="T113">
                      <a:pos x="T26" y="T27"/>
                    </a:cxn>
                    <a:cxn ang="T114">
                      <a:pos x="T28" y="T29"/>
                    </a:cxn>
                    <a:cxn ang="T115">
                      <a:pos x="T30" y="T31"/>
                    </a:cxn>
                    <a:cxn ang="T116">
                      <a:pos x="T32" y="T33"/>
                    </a:cxn>
                    <a:cxn ang="T117">
                      <a:pos x="T34" y="T35"/>
                    </a:cxn>
                    <a:cxn ang="T118">
                      <a:pos x="T36" y="T37"/>
                    </a:cxn>
                    <a:cxn ang="T119">
                      <a:pos x="T38" y="T39"/>
                    </a:cxn>
                    <a:cxn ang="T120">
                      <a:pos x="T40" y="T41"/>
                    </a:cxn>
                    <a:cxn ang="T121">
                      <a:pos x="T42" y="T43"/>
                    </a:cxn>
                    <a:cxn ang="T122">
                      <a:pos x="T44" y="T45"/>
                    </a:cxn>
                    <a:cxn ang="T123">
                      <a:pos x="T46" y="T47"/>
                    </a:cxn>
                    <a:cxn ang="T124">
                      <a:pos x="T48" y="T49"/>
                    </a:cxn>
                    <a:cxn ang="T125">
                      <a:pos x="T50" y="T51"/>
                    </a:cxn>
                    <a:cxn ang="T126">
                      <a:pos x="T52" y="T53"/>
                    </a:cxn>
                    <a:cxn ang="T127">
                      <a:pos x="T54" y="T55"/>
                    </a:cxn>
                    <a:cxn ang="T128">
                      <a:pos x="T56" y="T57"/>
                    </a:cxn>
                    <a:cxn ang="T129">
                      <a:pos x="T58" y="T59"/>
                    </a:cxn>
                    <a:cxn ang="T130">
                      <a:pos x="T60" y="T61"/>
                    </a:cxn>
                    <a:cxn ang="T131">
                      <a:pos x="T62" y="T63"/>
                    </a:cxn>
                    <a:cxn ang="T132">
                      <a:pos x="T64" y="T65"/>
                    </a:cxn>
                    <a:cxn ang="T133">
                      <a:pos x="T66" y="T67"/>
                    </a:cxn>
                    <a:cxn ang="T134">
                      <a:pos x="T68" y="T69"/>
                    </a:cxn>
                    <a:cxn ang="T135">
                      <a:pos x="T70" y="T71"/>
                    </a:cxn>
                    <a:cxn ang="T136">
                      <a:pos x="T72" y="T73"/>
                    </a:cxn>
                    <a:cxn ang="T137">
                      <a:pos x="T74" y="T75"/>
                    </a:cxn>
                    <a:cxn ang="T138">
                      <a:pos x="T76" y="T77"/>
                    </a:cxn>
                    <a:cxn ang="T139">
                      <a:pos x="T78" y="T79"/>
                    </a:cxn>
                    <a:cxn ang="T140">
                      <a:pos x="T80" y="T81"/>
                    </a:cxn>
                    <a:cxn ang="T141">
                      <a:pos x="T82" y="T83"/>
                    </a:cxn>
                    <a:cxn ang="T142">
                      <a:pos x="T84" y="T85"/>
                    </a:cxn>
                    <a:cxn ang="T143">
                      <a:pos x="T86" y="T87"/>
                    </a:cxn>
                    <a:cxn ang="T144">
                      <a:pos x="T88" y="T89"/>
                    </a:cxn>
                    <a:cxn ang="T145">
                      <a:pos x="T90" y="T91"/>
                    </a:cxn>
                    <a:cxn ang="T146">
                      <a:pos x="T92" y="T93"/>
                    </a:cxn>
                    <a:cxn ang="T147">
                      <a:pos x="T94" y="T95"/>
                    </a:cxn>
                    <a:cxn ang="T148">
                      <a:pos x="T96" y="T97"/>
                    </a:cxn>
                    <a:cxn ang="T149">
                      <a:pos x="T98" y="T99"/>
                    </a:cxn>
                  </a:cxnLst>
                  <a:rect l="T150" t="T151" r="T152" b="T153"/>
                  <a:pathLst>
                    <a:path w="848" h="4090">
                      <a:moveTo>
                        <a:pt x="848" y="24"/>
                      </a:moveTo>
                      <a:cubicBezTo>
                        <a:pt x="837" y="97"/>
                        <a:pt x="827" y="170"/>
                        <a:pt x="812" y="252"/>
                      </a:cubicBezTo>
                      <a:cubicBezTo>
                        <a:pt x="797" y="334"/>
                        <a:pt x="777" y="438"/>
                        <a:pt x="758" y="516"/>
                      </a:cubicBezTo>
                      <a:cubicBezTo>
                        <a:pt x="739" y="594"/>
                        <a:pt x="722" y="659"/>
                        <a:pt x="698" y="720"/>
                      </a:cubicBezTo>
                      <a:cubicBezTo>
                        <a:pt x="674" y="781"/>
                        <a:pt x="629" y="845"/>
                        <a:pt x="614" y="882"/>
                      </a:cubicBezTo>
                      <a:cubicBezTo>
                        <a:pt x="599" y="919"/>
                        <a:pt x="609" y="912"/>
                        <a:pt x="608" y="942"/>
                      </a:cubicBezTo>
                      <a:cubicBezTo>
                        <a:pt x="607" y="972"/>
                        <a:pt x="607" y="1018"/>
                        <a:pt x="608" y="1062"/>
                      </a:cubicBezTo>
                      <a:cubicBezTo>
                        <a:pt x="609" y="1106"/>
                        <a:pt x="615" y="1163"/>
                        <a:pt x="614" y="1206"/>
                      </a:cubicBezTo>
                      <a:cubicBezTo>
                        <a:pt x="613" y="1249"/>
                        <a:pt x="603" y="1286"/>
                        <a:pt x="602" y="1320"/>
                      </a:cubicBezTo>
                      <a:cubicBezTo>
                        <a:pt x="601" y="1354"/>
                        <a:pt x="600" y="1363"/>
                        <a:pt x="608" y="1410"/>
                      </a:cubicBezTo>
                      <a:cubicBezTo>
                        <a:pt x="616" y="1457"/>
                        <a:pt x="635" y="1530"/>
                        <a:pt x="650" y="1602"/>
                      </a:cubicBezTo>
                      <a:cubicBezTo>
                        <a:pt x="665" y="1674"/>
                        <a:pt x="690" y="1748"/>
                        <a:pt x="698" y="1842"/>
                      </a:cubicBezTo>
                      <a:cubicBezTo>
                        <a:pt x="706" y="1936"/>
                        <a:pt x="707" y="2062"/>
                        <a:pt x="698" y="2166"/>
                      </a:cubicBezTo>
                      <a:cubicBezTo>
                        <a:pt x="689" y="2270"/>
                        <a:pt x="662" y="2372"/>
                        <a:pt x="644" y="2466"/>
                      </a:cubicBezTo>
                      <a:cubicBezTo>
                        <a:pt x="626" y="2560"/>
                        <a:pt x="612" y="2629"/>
                        <a:pt x="590" y="2730"/>
                      </a:cubicBezTo>
                      <a:cubicBezTo>
                        <a:pt x="568" y="2831"/>
                        <a:pt x="532" y="2985"/>
                        <a:pt x="512" y="3072"/>
                      </a:cubicBezTo>
                      <a:cubicBezTo>
                        <a:pt x="492" y="3159"/>
                        <a:pt x="474" y="3202"/>
                        <a:pt x="470" y="3252"/>
                      </a:cubicBezTo>
                      <a:cubicBezTo>
                        <a:pt x="466" y="3302"/>
                        <a:pt x="481" y="3330"/>
                        <a:pt x="488" y="3372"/>
                      </a:cubicBezTo>
                      <a:cubicBezTo>
                        <a:pt x="495" y="3414"/>
                        <a:pt x="500" y="3447"/>
                        <a:pt x="512" y="3504"/>
                      </a:cubicBezTo>
                      <a:cubicBezTo>
                        <a:pt x="524" y="3561"/>
                        <a:pt x="540" y="3662"/>
                        <a:pt x="560" y="3714"/>
                      </a:cubicBezTo>
                      <a:cubicBezTo>
                        <a:pt x="580" y="3766"/>
                        <a:pt x="598" y="3786"/>
                        <a:pt x="632" y="3816"/>
                      </a:cubicBezTo>
                      <a:cubicBezTo>
                        <a:pt x="666" y="3846"/>
                        <a:pt x="742" y="3866"/>
                        <a:pt x="764" y="3894"/>
                      </a:cubicBezTo>
                      <a:cubicBezTo>
                        <a:pt x="786" y="3922"/>
                        <a:pt x="776" y="3961"/>
                        <a:pt x="764" y="3984"/>
                      </a:cubicBezTo>
                      <a:cubicBezTo>
                        <a:pt x="752" y="4007"/>
                        <a:pt x="727" y="4017"/>
                        <a:pt x="692" y="4032"/>
                      </a:cubicBezTo>
                      <a:cubicBezTo>
                        <a:pt x="657" y="4047"/>
                        <a:pt x="606" y="4066"/>
                        <a:pt x="554" y="4074"/>
                      </a:cubicBezTo>
                      <a:cubicBezTo>
                        <a:pt x="502" y="4082"/>
                        <a:pt x="425" y="4090"/>
                        <a:pt x="380" y="4080"/>
                      </a:cubicBezTo>
                      <a:cubicBezTo>
                        <a:pt x="335" y="4070"/>
                        <a:pt x="314" y="4040"/>
                        <a:pt x="284" y="4014"/>
                      </a:cubicBezTo>
                      <a:cubicBezTo>
                        <a:pt x="254" y="3988"/>
                        <a:pt x="217" y="3957"/>
                        <a:pt x="200" y="3924"/>
                      </a:cubicBezTo>
                      <a:cubicBezTo>
                        <a:pt x="183" y="3891"/>
                        <a:pt x="189" y="3854"/>
                        <a:pt x="182" y="3816"/>
                      </a:cubicBezTo>
                      <a:cubicBezTo>
                        <a:pt x="175" y="3778"/>
                        <a:pt x="166" y="3732"/>
                        <a:pt x="158" y="3696"/>
                      </a:cubicBezTo>
                      <a:cubicBezTo>
                        <a:pt x="150" y="3660"/>
                        <a:pt x="150" y="3637"/>
                        <a:pt x="134" y="3600"/>
                      </a:cubicBezTo>
                      <a:cubicBezTo>
                        <a:pt x="118" y="3563"/>
                        <a:pt x="76" y="3508"/>
                        <a:pt x="62" y="3474"/>
                      </a:cubicBezTo>
                      <a:cubicBezTo>
                        <a:pt x="48" y="3440"/>
                        <a:pt x="44" y="3423"/>
                        <a:pt x="50" y="3396"/>
                      </a:cubicBezTo>
                      <a:cubicBezTo>
                        <a:pt x="56" y="3369"/>
                        <a:pt x="84" y="3341"/>
                        <a:pt x="98" y="3312"/>
                      </a:cubicBezTo>
                      <a:cubicBezTo>
                        <a:pt x="112" y="3283"/>
                        <a:pt x="124" y="3269"/>
                        <a:pt x="134" y="3222"/>
                      </a:cubicBezTo>
                      <a:cubicBezTo>
                        <a:pt x="144" y="3175"/>
                        <a:pt x="152" y="3111"/>
                        <a:pt x="158" y="3030"/>
                      </a:cubicBezTo>
                      <a:cubicBezTo>
                        <a:pt x="164" y="2949"/>
                        <a:pt x="169" y="2805"/>
                        <a:pt x="170" y="2736"/>
                      </a:cubicBezTo>
                      <a:cubicBezTo>
                        <a:pt x="171" y="2667"/>
                        <a:pt x="177" y="2671"/>
                        <a:pt x="164" y="2616"/>
                      </a:cubicBezTo>
                      <a:cubicBezTo>
                        <a:pt x="151" y="2561"/>
                        <a:pt x="113" y="2471"/>
                        <a:pt x="92" y="2406"/>
                      </a:cubicBezTo>
                      <a:cubicBezTo>
                        <a:pt x="71" y="2341"/>
                        <a:pt x="51" y="2298"/>
                        <a:pt x="38" y="2226"/>
                      </a:cubicBezTo>
                      <a:cubicBezTo>
                        <a:pt x="25" y="2154"/>
                        <a:pt x="9" y="2064"/>
                        <a:pt x="14" y="1974"/>
                      </a:cubicBezTo>
                      <a:cubicBezTo>
                        <a:pt x="19" y="1884"/>
                        <a:pt x="57" y="1771"/>
                        <a:pt x="68" y="1686"/>
                      </a:cubicBezTo>
                      <a:cubicBezTo>
                        <a:pt x="79" y="1601"/>
                        <a:pt x="84" y="1546"/>
                        <a:pt x="80" y="1464"/>
                      </a:cubicBezTo>
                      <a:cubicBezTo>
                        <a:pt x="76" y="1382"/>
                        <a:pt x="55" y="1277"/>
                        <a:pt x="44" y="1194"/>
                      </a:cubicBezTo>
                      <a:cubicBezTo>
                        <a:pt x="33" y="1111"/>
                        <a:pt x="19" y="1043"/>
                        <a:pt x="14" y="966"/>
                      </a:cubicBezTo>
                      <a:cubicBezTo>
                        <a:pt x="9" y="889"/>
                        <a:pt x="13" y="784"/>
                        <a:pt x="14" y="732"/>
                      </a:cubicBezTo>
                      <a:cubicBezTo>
                        <a:pt x="15" y="680"/>
                        <a:pt x="22" y="715"/>
                        <a:pt x="20" y="654"/>
                      </a:cubicBezTo>
                      <a:cubicBezTo>
                        <a:pt x="18" y="593"/>
                        <a:pt x="0" y="450"/>
                        <a:pt x="2" y="366"/>
                      </a:cubicBezTo>
                      <a:cubicBezTo>
                        <a:pt x="4" y="282"/>
                        <a:pt x="30" y="211"/>
                        <a:pt x="32" y="150"/>
                      </a:cubicBezTo>
                      <a:cubicBezTo>
                        <a:pt x="34" y="89"/>
                        <a:pt x="24" y="44"/>
                        <a:pt x="14" y="0"/>
                      </a:cubicBezTo>
                    </a:path>
                  </a:pathLst>
                </a:custGeom>
                <a:solidFill>
                  <a:srgbClr val="FFFFFF"/>
                </a:solidFill>
                <a:ln w="11430">
                  <a:solidFill>
                    <a:srgbClr val="33333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160" name="Freeform 43"/>
                <p:cNvSpPr>
                  <a:spLocks/>
                </p:cNvSpPr>
                <p:nvPr/>
              </p:nvSpPr>
              <p:spPr bwMode="auto">
                <a:xfrm>
                  <a:off x="7124" y="9380"/>
                  <a:ext cx="84" cy="768"/>
                </a:xfrm>
                <a:custGeom>
                  <a:avLst/>
                  <a:gdLst>
                    <a:gd name="T0" fmla="*/ 84 w 84"/>
                    <a:gd name="T1" fmla="*/ 768 h 768"/>
                    <a:gd name="T2" fmla="*/ 48 w 84"/>
                    <a:gd name="T3" fmla="*/ 534 h 768"/>
                    <a:gd name="T4" fmla="*/ 18 w 84"/>
                    <a:gd name="T5" fmla="*/ 270 h 768"/>
                    <a:gd name="T6" fmla="*/ 0 w 84"/>
                    <a:gd name="T7" fmla="*/ 0 h 768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84"/>
                    <a:gd name="T13" fmla="*/ 0 h 768"/>
                    <a:gd name="T14" fmla="*/ 84 w 84"/>
                    <a:gd name="T15" fmla="*/ 768 h 768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84" h="768">
                      <a:moveTo>
                        <a:pt x="84" y="768"/>
                      </a:moveTo>
                      <a:cubicBezTo>
                        <a:pt x="71" y="692"/>
                        <a:pt x="59" y="617"/>
                        <a:pt x="48" y="534"/>
                      </a:cubicBezTo>
                      <a:cubicBezTo>
                        <a:pt x="37" y="451"/>
                        <a:pt x="26" y="359"/>
                        <a:pt x="18" y="270"/>
                      </a:cubicBezTo>
                      <a:cubicBezTo>
                        <a:pt x="10" y="181"/>
                        <a:pt x="4" y="52"/>
                        <a:pt x="0" y="0"/>
                      </a:cubicBezTo>
                    </a:path>
                  </a:pathLst>
                </a:custGeom>
                <a:solidFill>
                  <a:srgbClr val="FFFFFF"/>
                </a:solidFill>
                <a:ln w="11430">
                  <a:solidFill>
                    <a:srgbClr val="33333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161" name="Freeform 44"/>
                <p:cNvSpPr>
                  <a:spLocks/>
                </p:cNvSpPr>
                <p:nvPr/>
              </p:nvSpPr>
              <p:spPr bwMode="auto">
                <a:xfrm>
                  <a:off x="7172" y="4934"/>
                  <a:ext cx="306" cy="318"/>
                </a:xfrm>
                <a:custGeom>
                  <a:avLst/>
                  <a:gdLst>
                    <a:gd name="T0" fmla="*/ 306 w 306"/>
                    <a:gd name="T1" fmla="*/ 0 h 318"/>
                    <a:gd name="T2" fmla="*/ 240 w 306"/>
                    <a:gd name="T3" fmla="*/ 150 h 318"/>
                    <a:gd name="T4" fmla="*/ 126 w 306"/>
                    <a:gd name="T5" fmla="*/ 228 h 318"/>
                    <a:gd name="T6" fmla="*/ 60 w 306"/>
                    <a:gd name="T7" fmla="*/ 288 h 318"/>
                    <a:gd name="T8" fmla="*/ 0 w 306"/>
                    <a:gd name="T9" fmla="*/ 318 h 31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06"/>
                    <a:gd name="T16" fmla="*/ 0 h 318"/>
                    <a:gd name="T17" fmla="*/ 306 w 306"/>
                    <a:gd name="T18" fmla="*/ 318 h 31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06" h="318">
                      <a:moveTo>
                        <a:pt x="306" y="0"/>
                      </a:moveTo>
                      <a:cubicBezTo>
                        <a:pt x="288" y="56"/>
                        <a:pt x="270" y="112"/>
                        <a:pt x="240" y="150"/>
                      </a:cubicBezTo>
                      <a:cubicBezTo>
                        <a:pt x="210" y="188"/>
                        <a:pt x="156" y="205"/>
                        <a:pt x="126" y="228"/>
                      </a:cubicBezTo>
                      <a:cubicBezTo>
                        <a:pt x="96" y="251"/>
                        <a:pt x="81" y="273"/>
                        <a:pt x="60" y="288"/>
                      </a:cubicBezTo>
                      <a:cubicBezTo>
                        <a:pt x="39" y="303"/>
                        <a:pt x="17" y="313"/>
                        <a:pt x="0" y="318"/>
                      </a:cubicBezTo>
                    </a:path>
                  </a:pathLst>
                </a:custGeom>
                <a:solidFill>
                  <a:srgbClr val="FFFFFF"/>
                </a:solidFill>
                <a:ln w="11430">
                  <a:solidFill>
                    <a:srgbClr val="33333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162" name="Freeform 45"/>
                <p:cNvSpPr>
                  <a:spLocks/>
                </p:cNvSpPr>
                <p:nvPr/>
              </p:nvSpPr>
              <p:spPr bwMode="auto">
                <a:xfrm>
                  <a:off x="7220" y="4415"/>
                  <a:ext cx="204" cy="63"/>
                </a:xfrm>
                <a:custGeom>
                  <a:avLst/>
                  <a:gdLst>
                    <a:gd name="T0" fmla="*/ 0 w 204"/>
                    <a:gd name="T1" fmla="*/ 33 h 63"/>
                    <a:gd name="T2" fmla="*/ 72 w 204"/>
                    <a:gd name="T3" fmla="*/ 9 h 63"/>
                    <a:gd name="T4" fmla="*/ 120 w 204"/>
                    <a:gd name="T5" fmla="*/ 9 h 63"/>
                    <a:gd name="T6" fmla="*/ 204 w 204"/>
                    <a:gd name="T7" fmla="*/ 63 h 63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04"/>
                    <a:gd name="T13" fmla="*/ 0 h 63"/>
                    <a:gd name="T14" fmla="*/ 204 w 204"/>
                    <a:gd name="T15" fmla="*/ 63 h 63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04" h="63">
                      <a:moveTo>
                        <a:pt x="0" y="33"/>
                      </a:moveTo>
                      <a:cubicBezTo>
                        <a:pt x="26" y="23"/>
                        <a:pt x="52" y="13"/>
                        <a:pt x="72" y="9"/>
                      </a:cubicBezTo>
                      <a:cubicBezTo>
                        <a:pt x="92" y="5"/>
                        <a:pt x="98" y="0"/>
                        <a:pt x="120" y="9"/>
                      </a:cubicBezTo>
                      <a:cubicBezTo>
                        <a:pt x="142" y="18"/>
                        <a:pt x="185" y="54"/>
                        <a:pt x="204" y="63"/>
                      </a:cubicBezTo>
                    </a:path>
                  </a:pathLst>
                </a:custGeom>
                <a:solidFill>
                  <a:srgbClr val="FFFFFF"/>
                </a:solidFill>
                <a:ln w="11430">
                  <a:solidFill>
                    <a:srgbClr val="33333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163" name="Freeform 46"/>
                <p:cNvSpPr>
                  <a:spLocks/>
                </p:cNvSpPr>
                <p:nvPr/>
              </p:nvSpPr>
              <p:spPr bwMode="auto">
                <a:xfrm>
                  <a:off x="7118" y="4790"/>
                  <a:ext cx="90" cy="42"/>
                </a:xfrm>
                <a:custGeom>
                  <a:avLst/>
                  <a:gdLst>
                    <a:gd name="T0" fmla="*/ 0 w 90"/>
                    <a:gd name="T1" fmla="*/ 42 h 42"/>
                    <a:gd name="T2" fmla="*/ 54 w 90"/>
                    <a:gd name="T3" fmla="*/ 30 h 42"/>
                    <a:gd name="T4" fmla="*/ 90 w 90"/>
                    <a:gd name="T5" fmla="*/ 0 h 42"/>
                    <a:gd name="T6" fmla="*/ 0 60000 65536"/>
                    <a:gd name="T7" fmla="*/ 0 60000 65536"/>
                    <a:gd name="T8" fmla="*/ 0 60000 65536"/>
                    <a:gd name="T9" fmla="*/ 0 w 90"/>
                    <a:gd name="T10" fmla="*/ 0 h 42"/>
                    <a:gd name="T11" fmla="*/ 90 w 90"/>
                    <a:gd name="T12" fmla="*/ 42 h 4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90" h="42">
                      <a:moveTo>
                        <a:pt x="0" y="42"/>
                      </a:moveTo>
                      <a:cubicBezTo>
                        <a:pt x="19" y="39"/>
                        <a:pt x="39" y="37"/>
                        <a:pt x="54" y="30"/>
                      </a:cubicBezTo>
                      <a:cubicBezTo>
                        <a:pt x="69" y="23"/>
                        <a:pt x="84" y="5"/>
                        <a:pt x="90" y="0"/>
                      </a:cubicBezTo>
                    </a:path>
                  </a:pathLst>
                </a:custGeom>
                <a:solidFill>
                  <a:srgbClr val="FFFFFF"/>
                </a:solidFill>
                <a:ln w="11430">
                  <a:solidFill>
                    <a:srgbClr val="33333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164" name="Freeform 47"/>
                <p:cNvSpPr>
                  <a:spLocks/>
                </p:cNvSpPr>
                <p:nvPr/>
              </p:nvSpPr>
              <p:spPr bwMode="auto">
                <a:xfrm>
                  <a:off x="7130" y="4939"/>
                  <a:ext cx="108" cy="19"/>
                </a:xfrm>
                <a:custGeom>
                  <a:avLst/>
                  <a:gdLst>
                    <a:gd name="T0" fmla="*/ 0 w 108"/>
                    <a:gd name="T1" fmla="*/ 13 h 19"/>
                    <a:gd name="T2" fmla="*/ 54 w 108"/>
                    <a:gd name="T3" fmla="*/ 1 h 19"/>
                    <a:gd name="T4" fmla="*/ 108 w 108"/>
                    <a:gd name="T5" fmla="*/ 19 h 19"/>
                    <a:gd name="T6" fmla="*/ 0 60000 65536"/>
                    <a:gd name="T7" fmla="*/ 0 60000 65536"/>
                    <a:gd name="T8" fmla="*/ 0 60000 65536"/>
                    <a:gd name="T9" fmla="*/ 0 w 108"/>
                    <a:gd name="T10" fmla="*/ 0 h 19"/>
                    <a:gd name="T11" fmla="*/ 108 w 108"/>
                    <a:gd name="T12" fmla="*/ 19 h 19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108" h="19">
                      <a:moveTo>
                        <a:pt x="0" y="13"/>
                      </a:moveTo>
                      <a:cubicBezTo>
                        <a:pt x="18" y="6"/>
                        <a:pt x="36" y="0"/>
                        <a:pt x="54" y="1"/>
                      </a:cubicBezTo>
                      <a:cubicBezTo>
                        <a:pt x="72" y="2"/>
                        <a:pt x="90" y="10"/>
                        <a:pt x="108" y="19"/>
                      </a:cubicBezTo>
                    </a:path>
                  </a:pathLst>
                </a:custGeom>
                <a:solidFill>
                  <a:srgbClr val="FFFFFF"/>
                </a:solidFill>
                <a:ln w="11430">
                  <a:solidFill>
                    <a:srgbClr val="33333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165" name="Freeform 48"/>
                <p:cNvSpPr>
                  <a:spLocks/>
                </p:cNvSpPr>
                <p:nvPr/>
              </p:nvSpPr>
              <p:spPr bwMode="auto">
                <a:xfrm>
                  <a:off x="7130" y="5012"/>
                  <a:ext cx="48" cy="6"/>
                </a:xfrm>
                <a:custGeom>
                  <a:avLst/>
                  <a:gdLst>
                    <a:gd name="T0" fmla="*/ 0 w 48"/>
                    <a:gd name="T1" fmla="*/ 0 h 6"/>
                    <a:gd name="T2" fmla="*/ 48 w 48"/>
                    <a:gd name="T3" fmla="*/ 6 h 6"/>
                    <a:gd name="T4" fmla="*/ 0 60000 65536"/>
                    <a:gd name="T5" fmla="*/ 0 60000 65536"/>
                    <a:gd name="T6" fmla="*/ 0 w 48"/>
                    <a:gd name="T7" fmla="*/ 0 h 6"/>
                    <a:gd name="T8" fmla="*/ 48 w 48"/>
                    <a:gd name="T9" fmla="*/ 6 h 6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48" h="6">
                      <a:moveTo>
                        <a:pt x="0" y="0"/>
                      </a:moveTo>
                      <a:cubicBezTo>
                        <a:pt x="0" y="0"/>
                        <a:pt x="24" y="3"/>
                        <a:pt x="48" y="6"/>
                      </a:cubicBezTo>
                    </a:path>
                  </a:pathLst>
                </a:custGeom>
                <a:solidFill>
                  <a:srgbClr val="FFFFFF"/>
                </a:solidFill>
                <a:ln w="11430">
                  <a:solidFill>
                    <a:srgbClr val="33333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166" name="Freeform 49"/>
                <p:cNvSpPr>
                  <a:spLocks/>
                </p:cNvSpPr>
                <p:nvPr/>
              </p:nvSpPr>
              <p:spPr bwMode="auto">
                <a:xfrm>
                  <a:off x="7580" y="14081"/>
                  <a:ext cx="142" cy="141"/>
                </a:xfrm>
                <a:custGeom>
                  <a:avLst/>
                  <a:gdLst>
                    <a:gd name="T0" fmla="*/ 0 w 142"/>
                    <a:gd name="T1" fmla="*/ 3 h 141"/>
                    <a:gd name="T2" fmla="*/ 60 w 142"/>
                    <a:gd name="T3" fmla="*/ 3 h 141"/>
                    <a:gd name="T4" fmla="*/ 132 w 142"/>
                    <a:gd name="T5" fmla="*/ 21 h 141"/>
                    <a:gd name="T6" fmla="*/ 120 w 142"/>
                    <a:gd name="T7" fmla="*/ 99 h 141"/>
                    <a:gd name="T8" fmla="*/ 48 w 142"/>
                    <a:gd name="T9" fmla="*/ 141 h 14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42"/>
                    <a:gd name="T16" fmla="*/ 0 h 141"/>
                    <a:gd name="T17" fmla="*/ 142 w 142"/>
                    <a:gd name="T18" fmla="*/ 141 h 14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42" h="141">
                      <a:moveTo>
                        <a:pt x="0" y="3"/>
                      </a:moveTo>
                      <a:cubicBezTo>
                        <a:pt x="19" y="1"/>
                        <a:pt x="38" y="0"/>
                        <a:pt x="60" y="3"/>
                      </a:cubicBezTo>
                      <a:cubicBezTo>
                        <a:pt x="82" y="6"/>
                        <a:pt x="122" y="5"/>
                        <a:pt x="132" y="21"/>
                      </a:cubicBezTo>
                      <a:cubicBezTo>
                        <a:pt x="142" y="37"/>
                        <a:pt x="134" y="79"/>
                        <a:pt x="120" y="99"/>
                      </a:cubicBezTo>
                      <a:cubicBezTo>
                        <a:pt x="106" y="119"/>
                        <a:pt x="77" y="130"/>
                        <a:pt x="48" y="141"/>
                      </a:cubicBezTo>
                    </a:path>
                  </a:pathLst>
                </a:custGeom>
                <a:solidFill>
                  <a:srgbClr val="FFFFFF"/>
                </a:solidFill>
                <a:ln w="11430">
                  <a:solidFill>
                    <a:srgbClr val="33333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167" name="Freeform 50"/>
                <p:cNvSpPr>
                  <a:spLocks/>
                </p:cNvSpPr>
                <p:nvPr/>
              </p:nvSpPr>
              <p:spPr bwMode="auto">
                <a:xfrm>
                  <a:off x="7724" y="14079"/>
                  <a:ext cx="69" cy="131"/>
                </a:xfrm>
                <a:custGeom>
                  <a:avLst/>
                  <a:gdLst>
                    <a:gd name="T0" fmla="*/ 0 w 69"/>
                    <a:gd name="T1" fmla="*/ 5 h 131"/>
                    <a:gd name="T2" fmla="*/ 48 w 69"/>
                    <a:gd name="T3" fmla="*/ 11 h 131"/>
                    <a:gd name="T4" fmla="*/ 66 w 69"/>
                    <a:gd name="T5" fmla="*/ 71 h 131"/>
                    <a:gd name="T6" fmla="*/ 30 w 69"/>
                    <a:gd name="T7" fmla="*/ 131 h 131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9"/>
                    <a:gd name="T13" fmla="*/ 0 h 131"/>
                    <a:gd name="T14" fmla="*/ 69 w 69"/>
                    <a:gd name="T15" fmla="*/ 131 h 131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9" h="131">
                      <a:moveTo>
                        <a:pt x="0" y="5"/>
                      </a:moveTo>
                      <a:cubicBezTo>
                        <a:pt x="18" y="2"/>
                        <a:pt x="37" y="0"/>
                        <a:pt x="48" y="11"/>
                      </a:cubicBezTo>
                      <a:cubicBezTo>
                        <a:pt x="59" y="22"/>
                        <a:pt x="69" y="51"/>
                        <a:pt x="66" y="71"/>
                      </a:cubicBezTo>
                      <a:cubicBezTo>
                        <a:pt x="63" y="91"/>
                        <a:pt x="37" y="118"/>
                        <a:pt x="30" y="131"/>
                      </a:cubicBezTo>
                    </a:path>
                  </a:pathLst>
                </a:custGeom>
                <a:solidFill>
                  <a:srgbClr val="FFFFFF"/>
                </a:solidFill>
                <a:ln w="11430">
                  <a:solidFill>
                    <a:srgbClr val="33333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168" name="Freeform 51"/>
                <p:cNvSpPr>
                  <a:spLocks/>
                </p:cNvSpPr>
                <p:nvPr/>
              </p:nvSpPr>
              <p:spPr bwMode="auto">
                <a:xfrm>
                  <a:off x="7808" y="14072"/>
                  <a:ext cx="69" cy="131"/>
                </a:xfrm>
                <a:custGeom>
                  <a:avLst/>
                  <a:gdLst>
                    <a:gd name="T0" fmla="*/ 0 w 69"/>
                    <a:gd name="T1" fmla="*/ 5 h 131"/>
                    <a:gd name="T2" fmla="*/ 48 w 69"/>
                    <a:gd name="T3" fmla="*/ 11 h 131"/>
                    <a:gd name="T4" fmla="*/ 66 w 69"/>
                    <a:gd name="T5" fmla="*/ 71 h 131"/>
                    <a:gd name="T6" fmla="*/ 30 w 69"/>
                    <a:gd name="T7" fmla="*/ 131 h 131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9"/>
                    <a:gd name="T13" fmla="*/ 0 h 131"/>
                    <a:gd name="T14" fmla="*/ 69 w 69"/>
                    <a:gd name="T15" fmla="*/ 131 h 131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9" h="131">
                      <a:moveTo>
                        <a:pt x="0" y="5"/>
                      </a:moveTo>
                      <a:cubicBezTo>
                        <a:pt x="18" y="2"/>
                        <a:pt x="37" y="0"/>
                        <a:pt x="48" y="11"/>
                      </a:cubicBezTo>
                      <a:cubicBezTo>
                        <a:pt x="59" y="22"/>
                        <a:pt x="69" y="51"/>
                        <a:pt x="66" y="71"/>
                      </a:cubicBezTo>
                      <a:cubicBezTo>
                        <a:pt x="63" y="91"/>
                        <a:pt x="37" y="118"/>
                        <a:pt x="30" y="131"/>
                      </a:cubicBezTo>
                    </a:path>
                  </a:pathLst>
                </a:custGeom>
                <a:solidFill>
                  <a:srgbClr val="FFFFFF"/>
                </a:solidFill>
                <a:ln w="11430">
                  <a:solidFill>
                    <a:srgbClr val="33333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169" name="Freeform 52"/>
                <p:cNvSpPr>
                  <a:spLocks/>
                </p:cNvSpPr>
                <p:nvPr/>
              </p:nvSpPr>
              <p:spPr bwMode="auto">
                <a:xfrm>
                  <a:off x="7868" y="14054"/>
                  <a:ext cx="69" cy="131"/>
                </a:xfrm>
                <a:custGeom>
                  <a:avLst/>
                  <a:gdLst>
                    <a:gd name="T0" fmla="*/ 0 w 69"/>
                    <a:gd name="T1" fmla="*/ 5 h 131"/>
                    <a:gd name="T2" fmla="*/ 48 w 69"/>
                    <a:gd name="T3" fmla="*/ 11 h 131"/>
                    <a:gd name="T4" fmla="*/ 66 w 69"/>
                    <a:gd name="T5" fmla="*/ 71 h 131"/>
                    <a:gd name="T6" fmla="*/ 30 w 69"/>
                    <a:gd name="T7" fmla="*/ 131 h 131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9"/>
                    <a:gd name="T13" fmla="*/ 0 h 131"/>
                    <a:gd name="T14" fmla="*/ 69 w 69"/>
                    <a:gd name="T15" fmla="*/ 131 h 131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9" h="131">
                      <a:moveTo>
                        <a:pt x="0" y="5"/>
                      </a:moveTo>
                      <a:cubicBezTo>
                        <a:pt x="18" y="2"/>
                        <a:pt x="37" y="0"/>
                        <a:pt x="48" y="11"/>
                      </a:cubicBezTo>
                      <a:cubicBezTo>
                        <a:pt x="59" y="22"/>
                        <a:pt x="69" y="51"/>
                        <a:pt x="66" y="71"/>
                      </a:cubicBezTo>
                      <a:cubicBezTo>
                        <a:pt x="63" y="91"/>
                        <a:pt x="37" y="118"/>
                        <a:pt x="30" y="131"/>
                      </a:cubicBezTo>
                    </a:path>
                  </a:pathLst>
                </a:custGeom>
                <a:solidFill>
                  <a:srgbClr val="FFFFFF"/>
                </a:solidFill>
                <a:ln w="11430">
                  <a:solidFill>
                    <a:srgbClr val="33333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170" name="Freeform 53"/>
                <p:cNvSpPr>
                  <a:spLocks/>
                </p:cNvSpPr>
                <p:nvPr/>
              </p:nvSpPr>
              <p:spPr bwMode="auto">
                <a:xfrm>
                  <a:off x="7334" y="13322"/>
                  <a:ext cx="54" cy="288"/>
                </a:xfrm>
                <a:custGeom>
                  <a:avLst/>
                  <a:gdLst>
                    <a:gd name="T0" fmla="*/ 6 w 54"/>
                    <a:gd name="T1" fmla="*/ 0 h 288"/>
                    <a:gd name="T2" fmla="*/ 18 w 54"/>
                    <a:gd name="T3" fmla="*/ 138 h 288"/>
                    <a:gd name="T4" fmla="*/ 6 w 54"/>
                    <a:gd name="T5" fmla="*/ 222 h 288"/>
                    <a:gd name="T6" fmla="*/ 54 w 54"/>
                    <a:gd name="T7" fmla="*/ 288 h 288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54"/>
                    <a:gd name="T13" fmla="*/ 0 h 288"/>
                    <a:gd name="T14" fmla="*/ 54 w 54"/>
                    <a:gd name="T15" fmla="*/ 288 h 288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54" h="288">
                      <a:moveTo>
                        <a:pt x="6" y="0"/>
                      </a:moveTo>
                      <a:cubicBezTo>
                        <a:pt x="12" y="50"/>
                        <a:pt x="18" y="101"/>
                        <a:pt x="18" y="138"/>
                      </a:cubicBezTo>
                      <a:cubicBezTo>
                        <a:pt x="18" y="175"/>
                        <a:pt x="0" y="197"/>
                        <a:pt x="6" y="222"/>
                      </a:cubicBezTo>
                      <a:cubicBezTo>
                        <a:pt x="12" y="247"/>
                        <a:pt x="33" y="267"/>
                        <a:pt x="54" y="288"/>
                      </a:cubicBezTo>
                    </a:path>
                  </a:pathLst>
                </a:custGeom>
                <a:solidFill>
                  <a:srgbClr val="FFFFFF"/>
                </a:solidFill>
                <a:ln w="11430">
                  <a:solidFill>
                    <a:srgbClr val="33333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</p:grpSp>
          <p:sp>
            <p:nvSpPr>
              <p:cNvPr id="148" name="Freeform 54"/>
              <p:cNvSpPr>
                <a:spLocks/>
              </p:cNvSpPr>
              <p:nvPr/>
            </p:nvSpPr>
            <p:spPr bwMode="auto">
              <a:xfrm>
                <a:off x="6471" y="6161"/>
                <a:ext cx="25" cy="4"/>
              </a:xfrm>
              <a:custGeom>
                <a:avLst/>
                <a:gdLst>
                  <a:gd name="T0" fmla="*/ 0 w 138"/>
                  <a:gd name="T1" fmla="*/ 0 h 26"/>
                  <a:gd name="T2" fmla="*/ 0 w 138"/>
                  <a:gd name="T3" fmla="*/ 0 h 26"/>
                  <a:gd name="T4" fmla="*/ 0 w 138"/>
                  <a:gd name="T5" fmla="*/ 0 h 26"/>
                  <a:gd name="T6" fmla="*/ 0 60000 65536"/>
                  <a:gd name="T7" fmla="*/ 0 60000 65536"/>
                  <a:gd name="T8" fmla="*/ 0 60000 65536"/>
                  <a:gd name="T9" fmla="*/ 0 w 138"/>
                  <a:gd name="T10" fmla="*/ 0 h 26"/>
                  <a:gd name="T11" fmla="*/ 138 w 138"/>
                  <a:gd name="T12" fmla="*/ 26 h 2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38" h="26">
                    <a:moveTo>
                      <a:pt x="0" y="0"/>
                    </a:moveTo>
                    <a:cubicBezTo>
                      <a:pt x="21" y="11"/>
                      <a:pt x="43" y="22"/>
                      <a:pt x="66" y="24"/>
                    </a:cubicBezTo>
                    <a:cubicBezTo>
                      <a:pt x="89" y="26"/>
                      <a:pt x="113" y="19"/>
                      <a:pt x="138" y="12"/>
                    </a:cubicBezTo>
                  </a:path>
                </a:pathLst>
              </a:custGeom>
              <a:solidFill>
                <a:srgbClr val="FFFFFF"/>
              </a:solidFill>
              <a:ln w="11430">
                <a:solidFill>
                  <a:srgbClr val="33333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49" name="Oval 55"/>
              <p:cNvSpPr>
                <a:spLocks noChangeArrowheads="1"/>
              </p:cNvSpPr>
              <p:nvPr/>
            </p:nvSpPr>
            <p:spPr bwMode="auto">
              <a:xfrm>
                <a:off x="6440" y="6027"/>
                <a:ext cx="17" cy="12"/>
              </a:xfrm>
              <a:prstGeom prst="ellipse">
                <a:avLst/>
              </a:prstGeom>
              <a:solidFill>
                <a:srgbClr val="FFFFFF"/>
              </a:solidFill>
              <a:ln w="11430">
                <a:solidFill>
                  <a:srgbClr val="333333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Monotype Sorts" pitchFamily="2" charset="2"/>
                  <a:buChar char="n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bg2"/>
                  </a:buClr>
                  <a:buSzPct val="75000"/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Monotype Sort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bg2"/>
                  </a:buClr>
                  <a:buSzPct val="75000"/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SzPct val="75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75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75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75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75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ru-RU" altLang="ru-RU" sz="2400"/>
              </a:p>
            </p:txBody>
          </p:sp>
          <p:sp>
            <p:nvSpPr>
              <p:cNvPr id="150" name="Oval 56"/>
              <p:cNvSpPr>
                <a:spLocks noChangeArrowheads="1"/>
              </p:cNvSpPr>
              <p:nvPr/>
            </p:nvSpPr>
            <p:spPr bwMode="auto">
              <a:xfrm>
                <a:off x="6514" y="6027"/>
                <a:ext cx="17" cy="12"/>
              </a:xfrm>
              <a:prstGeom prst="ellipse">
                <a:avLst/>
              </a:prstGeom>
              <a:solidFill>
                <a:srgbClr val="FFFFFF"/>
              </a:solidFill>
              <a:ln w="11430">
                <a:solidFill>
                  <a:srgbClr val="333333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Monotype Sorts" pitchFamily="2" charset="2"/>
                  <a:buChar char="n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bg2"/>
                  </a:buClr>
                  <a:buSzPct val="75000"/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Monotype Sort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bg2"/>
                  </a:buClr>
                  <a:buSzPct val="75000"/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SzPct val="75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75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75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75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75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ru-RU" altLang="ru-RU" sz="2400"/>
              </a:p>
            </p:txBody>
          </p:sp>
          <p:sp>
            <p:nvSpPr>
              <p:cNvPr id="151" name="Freeform 57"/>
              <p:cNvSpPr>
                <a:spLocks/>
              </p:cNvSpPr>
              <p:nvPr/>
            </p:nvSpPr>
            <p:spPr bwMode="auto">
              <a:xfrm>
                <a:off x="6518" y="6335"/>
                <a:ext cx="81" cy="94"/>
              </a:xfrm>
              <a:custGeom>
                <a:avLst/>
                <a:gdLst>
                  <a:gd name="T0" fmla="*/ 0 w 215"/>
                  <a:gd name="T1" fmla="*/ 0 h 293"/>
                  <a:gd name="T2" fmla="*/ 0 w 215"/>
                  <a:gd name="T3" fmla="*/ 0 h 293"/>
                  <a:gd name="T4" fmla="*/ 0 w 215"/>
                  <a:gd name="T5" fmla="*/ 0 h 293"/>
                  <a:gd name="T6" fmla="*/ 0 w 215"/>
                  <a:gd name="T7" fmla="*/ 0 h 293"/>
                  <a:gd name="T8" fmla="*/ 0 w 215"/>
                  <a:gd name="T9" fmla="*/ 0 h 293"/>
                  <a:gd name="T10" fmla="*/ 0 w 215"/>
                  <a:gd name="T11" fmla="*/ 0 h 293"/>
                  <a:gd name="T12" fmla="*/ 0 w 215"/>
                  <a:gd name="T13" fmla="*/ 0 h 293"/>
                  <a:gd name="T14" fmla="*/ 0 w 215"/>
                  <a:gd name="T15" fmla="*/ 0 h 293"/>
                  <a:gd name="T16" fmla="*/ 0 w 215"/>
                  <a:gd name="T17" fmla="*/ 0 h 29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215"/>
                  <a:gd name="T28" fmla="*/ 0 h 293"/>
                  <a:gd name="T29" fmla="*/ 215 w 215"/>
                  <a:gd name="T30" fmla="*/ 293 h 293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215" h="293">
                    <a:moveTo>
                      <a:pt x="68" y="10"/>
                    </a:moveTo>
                    <a:cubicBezTo>
                      <a:pt x="46" y="20"/>
                      <a:pt x="16" y="45"/>
                      <a:pt x="8" y="82"/>
                    </a:cubicBezTo>
                    <a:cubicBezTo>
                      <a:pt x="0" y="119"/>
                      <a:pt x="5" y="200"/>
                      <a:pt x="20" y="232"/>
                    </a:cubicBezTo>
                    <a:cubicBezTo>
                      <a:pt x="35" y="264"/>
                      <a:pt x="73" y="267"/>
                      <a:pt x="98" y="274"/>
                    </a:cubicBezTo>
                    <a:cubicBezTo>
                      <a:pt x="123" y="281"/>
                      <a:pt x="151" y="293"/>
                      <a:pt x="170" y="274"/>
                    </a:cubicBezTo>
                    <a:cubicBezTo>
                      <a:pt x="189" y="255"/>
                      <a:pt x="209" y="195"/>
                      <a:pt x="212" y="160"/>
                    </a:cubicBezTo>
                    <a:cubicBezTo>
                      <a:pt x="215" y="125"/>
                      <a:pt x="200" y="87"/>
                      <a:pt x="188" y="64"/>
                    </a:cubicBezTo>
                    <a:cubicBezTo>
                      <a:pt x="176" y="41"/>
                      <a:pt x="161" y="32"/>
                      <a:pt x="140" y="22"/>
                    </a:cubicBezTo>
                    <a:cubicBezTo>
                      <a:pt x="119" y="12"/>
                      <a:pt x="90" y="0"/>
                      <a:pt x="68" y="1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1430">
                <a:solidFill>
                  <a:srgbClr val="33333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52" name="Freeform 58"/>
              <p:cNvSpPr>
                <a:spLocks/>
              </p:cNvSpPr>
              <p:nvPr/>
            </p:nvSpPr>
            <p:spPr bwMode="auto">
              <a:xfrm rot="1541631">
                <a:off x="6496" y="6358"/>
                <a:ext cx="95" cy="130"/>
              </a:xfrm>
              <a:custGeom>
                <a:avLst/>
                <a:gdLst>
                  <a:gd name="T0" fmla="*/ 0 w 1940"/>
                  <a:gd name="T1" fmla="*/ 0 h 2583"/>
                  <a:gd name="T2" fmla="*/ 0 w 1940"/>
                  <a:gd name="T3" fmla="*/ 0 h 2583"/>
                  <a:gd name="T4" fmla="*/ 0 w 1940"/>
                  <a:gd name="T5" fmla="*/ 0 h 2583"/>
                  <a:gd name="T6" fmla="*/ 0 w 1940"/>
                  <a:gd name="T7" fmla="*/ 0 h 2583"/>
                  <a:gd name="T8" fmla="*/ 0 w 1940"/>
                  <a:gd name="T9" fmla="*/ 0 h 2583"/>
                  <a:gd name="T10" fmla="*/ 0 w 1940"/>
                  <a:gd name="T11" fmla="*/ 0 h 2583"/>
                  <a:gd name="T12" fmla="*/ 0 w 1940"/>
                  <a:gd name="T13" fmla="*/ 0 h 2583"/>
                  <a:gd name="T14" fmla="*/ 0 w 1940"/>
                  <a:gd name="T15" fmla="*/ 0 h 2583"/>
                  <a:gd name="T16" fmla="*/ 0 w 1940"/>
                  <a:gd name="T17" fmla="*/ 0 h 2583"/>
                  <a:gd name="T18" fmla="*/ 0 w 1940"/>
                  <a:gd name="T19" fmla="*/ 0 h 2583"/>
                  <a:gd name="T20" fmla="*/ 0 w 1940"/>
                  <a:gd name="T21" fmla="*/ 0 h 2583"/>
                  <a:gd name="T22" fmla="*/ 0 w 1940"/>
                  <a:gd name="T23" fmla="*/ 0 h 2583"/>
                  <a:gd name="T24" fmla="*/ 0 w 1940"/>
                  <a:gd name="T25" fmla="*/ 0 h 2583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940"/>
                  <a:gd name="T40" fmla="*/ 0 h 2583"/>
                  <a:gd name="T41" fmla="*/ 1940 w 1940"/>
                  <a:gd name="T42" fmla="*/ 2583 h 2583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940" h="2583">
                    <a:moveTo>
                      <a:pt x="408" y="145"/>
                    </a:moveTo>
                    <a:cubicBezTo>
                      <a:pt x="289" y="238"/>
                      <a:pt x="141" y="408"/>
                      <a:pt x="78" y="583"/>
                    </a:cubicBezTo>
                    <a:cubicBezTo>
                      <a:pt x="15" y="758"/>
                      <a:pt x="0" y="988"/>
                      <a:pt x="30" y="1195"/>
                    </a:cubicBezTo>
                    <a:cubicBezTo>
                      <a:pt x="60" y="1402"/>
                      <a:pt x="133" y="1633"/>
                      <a:pt x="258" y="1825"/>
                    </a:cubicBezTo>
                    <a:cubicBezTo>
                      <a:pt x="383" y="2017"/>
                      <a:pt x="641" y="2230"/>
                      <a:pt x="780" y="2347"/>
                    </a:cubicBezTo>
                    <a:cubicBezTo>
                      <a:pt x="919" y="2464"/>
                      <a:pt x="977" y="2506"/>
                      <a:pt x="1092" y="2527"/>
                    </a:cubicBezTo>
                    <a:cubicBezTo>
                      <a:pt x="1207" y="2548"/>
                      <a:pt x="1349" y="2583"/>
                      <a:pt x="1470" y="2473"/>
                    </a:cubicBezTo>
                    <a:cubicBezTo>
                      <a:pt x="1591" y="2363"/>
                      <a:pt x="1741" y="2108"/>
                      <a:pt x="1818" y="1867"/>
                    </a:cubicBezTo>
                    <a:cubicBezTo>
                      <a:pt x="1895" y="1626"/>
                      <a:pt x="1940" y="1279"/>
                      <a:pt x="1932" y="1027"/>
                    </a:cubicBezTo>
                    <a:cubicBezTo>
                      <a:pt x="1924" y="775"/>
                      <a:pt x="1874" y="517"/>
                      <a:pt x="1770" y="355"/>
                    </a:cubicBezTo>
                    <a:cubicBezTo>
                      <a:pt x="1666" y="193"/>
                      <a:pt x="1471" y="110"/>
                      <a:pt x="1308" y="55"/>
                    </a:cubicBezTo>
                    <a:cubicBezTo>
                      <a:pt x="1145" y="0"/>
                      <a:pt x="943" y="13"/>
                      <a:pt x="792" y="25"/>
                    </a:cubicBezTo>
                    <a:cubicBezTo>
                      <a:pt x="641" y="37"/>
                      <a:pt x="527" y="52"/>
                      <a:pt x="408" y="145"/>
                    </a:cubicBezTo>
                    <a:close/>
                  </a:path>
                </a:pathLst>
              </a:custGeom>
              <a:solidFill>
                <a:srgbClr val="C0C0C0"/>
              </a:solidFill>
              <a:ln w="11430">
                <a:solidFill>
                  <a:srgbClr val="33333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53" name="Freeform 59"/>
              <p:cNvSpPr>
                <a:spLocks/>
              </p:cNvSpPr>
              <p:nvPr/>
            </p:nvSpPr>
            <p:spPr bwMode="auto">
              <a:xfrm>
                <a:off x="6737" y="6467"/>
                <a:ext cx="354" cy="205"/>
              </a:xfrm>
              <a:custGeom>
                <a:avLst/>
                <a:gdLst>
                  <a:gd name="T0" fmla="*/ 354 w 354"/>
                  <a:gd name="T1" fmla="*/ 0 h 205"/>
                  <a:gd name="T2" fmla="*/ 330 w 354"/>
                  <a:gd name="T3" fmla="*/ 24 h 205"/>
                  <a:gd name="T4" fmla="*/ 318 w 354"/>
                  <a:gd name="T5" fmla="*/ 42 h 205"/>
                  <a:gd name="T6" fmla="*/ 294 w 354"/>
                  <a:gd name="T7" fmla="*/ 60 h 205"/>
                  <a:gd name="T8" fmla="*/ 246 w 354"/>
                  <a:gd name="T9" fmla="*/ 90 h 205"/>
                  <a:gd name="T10" fmla="*/ 204 w 354"/>
                  <a:gd name="T11" fmla="*/ 126 h 205"/>
                  <a:gd name="T12" fmla="*/ 186 w 354"/>
                  <a:gd name="T13" fmla="*/ 138 h 205"/>
                  <a:gd name="T14" fmla="*/ 144 w 354"/>
                  <a:gd name="T15" fmla="*/ 168 h 205"/>
                  <a:gd name="T16" fmla="*/ 102 w 354"/>
                  <a:gd name="T17" fmla="*/ 186 h 205"/>
                  <a:gd name="T18" fmla="*/ 54 w 354"/>
                  <a:gd name="T19" fmla="*/ 198 h 205"/>
                  <a:gd name="T20" fmla="*/ 36 w 354"/>
                  <a:gd name="T21" fmla="*/ 198 h 205"/>
                  <a:gd name="T22" fmla="*/ 12 w 354"/>
                  <a:gd name="T23" fmla="*/ 156 h 205"/>
                  <a:gd name="T24" fmla="*/ 0 w 354"/>
                  <a:gd name="T25" fmla="*/ 120 h 205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354"/>
                  <a:gd name="T40" fmla="*/ 0 h 205"/>
                  <a:gd name="T41" fmla="*/ 354 w 354"/>
                  <a:gd name="T42" fmla="*/ 205 h 205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354" h="205">
                    <a:moveTo>
                      <a:pt x="354" y="0"/>
                    </a:moveTo>
                    <a:cubicBezTo>
                      <a:pt x="345" y="8"/>
                      <a:pt x="336" y="17"/>
                      <a:pt x="330" y="24"/>
                    </a:cubicBezTo>
                    <a:cubicBezTo>
                      <a:pt x="324" y="31"/>
                      <a:pt x="324" y="36"/>
                      <a:pt x="318" y="42"/>
                    </a:cubicBezTo>
                    <a:cubicBezTo>
                      <a:pt x="312" y="48"/>
                      <a:pt x="306" y="52"/>
                      <a:pt x="294" y="60"/>
                    </a:cubicBezTo>
                    <a:cubicBezTo>
                      <a:pt x="282" y="68"/>
                      <a:pt x="261" y="79"/>
                      <a:pt x="246" y="90"/>
                    </a:cubicBezTo>
                    <a:cubicBezTo>
                      <a:pt x="231" y="101"/>
                      <a:pt x="214" y="118"/>
                      <a:pt x="204" y="126"/>
                    </a:cubicBezTo>
                    <a:cubicBezTo>
                      <a:pt x="194" y="134"/>
                      <a:pt x="196" y="131"/>
                      <a:pt x="186" y="138"/>
                    </a:cubicBezTo>
                    <a:cubicBezTo>
                      <a:pt x="176" y="145"/>
                      <a:pt x="158" y="160"/>
                      <a:pt x="144" y="168"/>
                    </a:cubicBezTo>
                    <a:cubicBezTo>
                      <a:pt x="130" y="176"/>
                      <a:pt x="117" y="181"/>
                      <a:pt x="102" y="186"/>
                    </a:cubicBezTo>
                    <a:cubicBezTo>
                      <a:pt x="87" y="191"/>
                      <a:pt x="65" y="196"/>
                      <a:pt x="54" y="198"/>
                    </a:cubicBezTo>
                    <a:cubicBezTo>
                      <a:pt x="43" y="200"/>
                      <a:pt x="43" y="205"/>
                      <a:pt x="36" y="198"/>
                    </a:cubicBezTo>
                    <a:cubicBezTo>
                      <a:pt x="29" y="191"/>
                      <a:pt x="18" y="169"/>
                      <a:pt x="12" y="156"/>
                    </a:cubicBezTo>
                    <a:cubicBezTo>
                      <a:pt x="6" y="143"/>
                      <a:pt x="2" y="126"/>
                      <a:pt x="0" y="120"/>
                    </a:cubicBezTo>
                  </a:path>
                </a:pathLst>
              </a:custGeom>
              <a:noFill/>
              <a:ln w="11430">
                <a:solidFill>
                  <a:srgbClr val="333333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54" name="Rectangle 60"/>
              <p:cNvSpPr>
                <a:spLocks noChangeArrowheads="1"/>
              </p:cNvSpPr>
              <p:nvPr/>
            </p:nvSpPr>
            <p:spPr bwMode="auto">
              <a:xfrm>
                <a:off x="6755" y="6678"/>
                <a:ext cx="162" cy="2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143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Monotype Sorts" pitchFamily="2" charset="2"/>
                  <a:buChar char="n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bg2"/>
                  </a:buClr>
                  <a:buSzPct val="75000"/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Monotype Sort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bg2"/>
                  </a:buClr>
                  <a:buSzPct val="75000"/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SzPct val="75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75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75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75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75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ru-RU" altLang="ru-RU" sz="2400"/>
              </a:p>
            </p:txBody>
          </p:sp>
          <p:sp>
            <p:nvSpPr>
              <p:cNvPr id="155" name="Rectangle 61"/>
              <p:cNvSpPr>
                <a:spLocks noChangeArrowheads="1"/>
              </p:cNvSpPr>
              <p:nvPr/>
            </p:nvSpPr>
            <p:spPr bwMode="auto">
              <a:xfrm>
                <a:off x="6815" y="6582"/>
                <a:ext cx="36" cy="30"/>
              </a:xfrm>
              <a:prstGeom prst="rect">
                <a:avLst/>
              </a:prstGeom>
              <a:solidFill>
                <a:srgbClr val="FFFFFF"/>
              </a:solidFill>
              <a:ln w="11430">
                <a:solidFill>
                  <a:srgbClr val="333333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Monotype Sorts" pitchFamily="2" charset="2"/>
                  <a:buChar char="n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bg2"/>
                  </a:buClr>
                  <a:buSzPct val="75000"/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Monotype Sort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bg2"/>
                  </a:buClr>
                  <a:buSzPct val="75000"/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SzPct val="75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75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75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75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75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ru-RU" altLang="ru-RU" sz="2400"/>
              </a:p>
            </p:txBody>
          </p:sp>
        </p:grpSp>
        <p:sp>
          <p:nvSpPr>
            <p:cNvPr id="16" name="Rectangle 62"/>
            <p:cNvSpPr>
              <a:spLocks noChangeArrowheads="1"/>
            </p:cNvSpPr>
            <p:nvPr/>
          </p:nvSpPr>
          <p:spPr bwMode="auto">
            <a:xfrm>
              <a:off x="3668" y="11792"/>
              <a:ext cx="260" cy="4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143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4" tIns="9144" rIns="9144" bIns="9144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Monotype Sorts" pitchFamily="2" charset="2"/>
                <a:buChar char="n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bg2"/>
                </a:buClr>
                <a:buSzPct val="75000"/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75000"/>
                <a:buFont typeface="Monotype Sorts" pitchFamily="2" charset="2"/>
                <a:buChar char="n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bg2"/>
                </a:buClr>
                <a:buSzPct val="75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SzPct val="75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75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75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75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75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ru-RU" altLang="ru-RU" sz="1600" i="1">
                  <a:solidFill>
                    <a:srgbClr val="000000"/>
                  </a:solidFill>
                </a:rPr>
                <a:t>A </a:t>
              </a:r>
              <a:endParaRPr lang="ru-RU" altLang="ru-RU" sz="1600"/>
            </a:p>
          </p:txBody>
        </p:sp>
        <p:sp>
          <p:nvSpPr>
            <p:cNvPr id="17" name="Oval 63"/>
            <p:cNvSpPr>
              <a:spLocks noChangeArrowheads="1"/>
            </p:cNvSpPr>
            <p:nvPr/>
          </p:nvSpPr>
          <p:spPr bwMode="auto">
            <a:xfrm>
              <a:off x="2622" y="11173"/>
              <a:ext cx="218" cy="323"/>
            </a:xfrm>
            <a:prstGeom prst="ellipse">
              <a:avLst/>
            </a:prstGeom>
            <a:noFill/>
            <a:ln w="11430">
              <a:solidFill>
                <a:srgbClr val="33333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Monotype Sorts" pitchFamily="2" charset="2"/>
                <a:buChar char="n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bg2"/>
                </a:buClr>
                <a:buSzPct val="75000"/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75000"/>
                <a:buFont typeface="Monotype Sorts" pitchFamily="2" charset="2"/>
                <a:buChar char="n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bg2"/>
                </a:buClr>
                <a:buSzPct val="75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SzPct val="75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75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75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75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75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ru-RU" altLang="ru-RU" sz="2400"/>
            </a:p>
          </p:txBody>
        </p:sp>
        <p:sp>
          <p:nvSpPr>
            <p:cNvPr id="18" name="Oval 64"/>
            <p:cNvSpPr>
              <a:spLocks noChangeArrowheads="1"/>
            </p:cNvSpPr>
            <p:nvPr/>
          </p:nvSpPr>
          <p:spPr bwMode="auto">
            <a:xfrm>
              <a:off x="2847" y="11173"/>
              <a:ext cx="219" cy="323"/>
            </a:xfrm>
            <a:prstGeom prst="ellipse">
              <a:avLst/>
            </a:prstGeom>
            <a:noFill/>
            <a:ln w="11430">
              <a:solidFill>
                <a:srgbClr val="33333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Monotype Sorts" pitchFamily="2" charset="2"/>
                <a:buChar char="n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bg2"/>
                </a:buClr>
                <a:buSzPct val="75000"/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75000"/>
                <a:buFont typeface="Monotype Sorts" pitchFamily="2" charset="2"/>
                <a:buChar char="n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bg2"/>
                </a:buClr>
                <a:buSzPct val="75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SzPct val="75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75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75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75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75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ru-RU" altLang="ru-RU" sz="2400"/>
            </a:p>
          </p:txBody>
        </p:sp>
        <p:sp>
          <p:nvSpPr>
            <p:cNvPr id="19" name="Oval 65"/>
            <p:cNvSpPr>
              <a:spLocks noChangeArrowheads="1"/>
            </p:cNvSpPr>
            <p:nvPr/>
          </p:nvSpPr>
          <p:spPr bwMode="auto">
            <a:xfrm>
              <a:off x="3078" y="11176"/>
              <a:ext cx="219" cy="323"/>
            </a:xfrm>
            <a:prstGeom prst="ellipse">
              <a:avLst/>
            </a:prstGeom>
            <a:noFill/>
            <a:ln w="11430">
              <a:solidFill>
                <a:srgbClr val="33333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Monotype Sorts" pitchFamily="2" charset="2"/>
                <a:buChar char="n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bg2"/>
                </a:buClr>
                <a:buSzPct val="75000"/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75000"/>
                <a:buFont typeface="Monotype Sorts" pitchFamily="2" charset="2"/>
                <a:buChar char="n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bg2"/>
                </a:buClr>
                <a:buSzPct val="75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SzPct val="75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75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75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75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75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ru-RU" altLang="ru-RU" sz="2400"/>
            </a:p>
          </p:txBody>
        </p:sp>
        <p:sp>
          <p:nvSpPr>
            <p:cNvPr id="20" name="Oval 66"/>
            <p:cNvSpPr>
              <a:spLocks noChangeArrowheads="1"/>
            </p:cNvSpPr>
            <p:nvPr/>
          </p:nvSpPr>
          <p:spPr bwMode="auto">
            <a:xfrm>
              <a:off x="2615" y="11587"/>
              <a:ext cx="220" cy="323"/>
            </a:xfrm>
            <a:prstGeom prst="ellipse">
              <a:avLst/>
            </a:prstGeom>
            <a:noFill/>
            <a:ln w="11430">
              <a:solidFill>
                <a:srgbClr val="33333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Monotype Sorts" pitchFamily="2" charset="2"/>
                <a:buChar char="n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bg2"/>
                </a:buClr>
                <a:buSzPct val="75000"/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75000"/>
                <a:buFont typeface="Monotype Sorts" pitchFamily="2" charset="2"/>
                <a:buChar char="n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bg2"/>
                </a:buClr>
                <a:buSzPct val="75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SzPct val="75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75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75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75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75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ru-RU" altLang="ru-RU" sz="2400"/>
            </a:p>
          </p:txBody>
        </p:sp>
        <p:sp>
          <p:nvSpPr>
            <p:cNvPr id="21" name="Oval 67"/>
            <p:cNvSpPr>
              <a:spLocks noChangeArrowheads="1"/>
            </p:cNvSpPr>
            <p:nvPr/>
          </p:nvSpPr>
          <p:spPr bwMode="auto">
            <a:xfrm>
              <a:off x="2840" y="11587"/>
              <a:ext cx="219" cy="323"/>
            </a:xfrm>
            <a:prstGeom prst="ellipse">
              <a:avLst/>
            </a:prstGeom>
            <a:noFill/>
            <a:ln w="11430">
              <a:solidFill>
                <a:srgbClr val="33333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Monotype Sorts" pitchFamily="2" charset="2"/>
                <a:buChar char="n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bg2"/>
                </a:buClr>
                <a:buSzPct val="75000"/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75000"/>
                <a:buFont typeface="Monotype Sorts" pitchFamily="2" charset="2"/>
                <a:buChar char="n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bg2"/>
                </a:buClr>
                <a:buSzPct val="75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SzPct val="75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75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75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75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75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ru-RU" altLang="ru-RU" sz="2400"/>
            </a:p>
          </p:txBody>
        </p:sp>
        <p:sp>
          <p:nvSpPr>
            <p:cNvPr id="22" name="Oval 68"/>
            <p:cNvSpPr>
              <a:spLocks noChangeArrowheads="1"/>
            </p:cNvSpPr>
            <p:nvPr/>
          </p:nvSpPr>
          <p:spPr bwMode="auto">
            <a:xfrm>
              <a:off x="3072" y="11587"/>
              <a:ext cx="220" cy="323"/>
            </a:xfrm>
            <a:prstGeom prst="ellipse">
              <a:avLst/>
            </a:prstGeom>
            <a:noFill/>
            <a:ln w="11430">
              <a:solidFill>
                <a:srgbClr val="33333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Monotype Sorts" pitchFamily="2" charset="2"/>
                <a:buChar char="n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bg2"/>
                </a:buClr>
                <a:buSzPct val="75000"/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75000"/>
                <a:buFont typeface="Monotype Sorts" pitchFamily="2" charset="2"/>
                <a:buChar char="n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bg2"/>
                </a:buClr>
                <a:buSzPct val="75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SzPct val="75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75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75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75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75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ru-RU" altLang="ru-RU" sz="2400"/>
            </a:p>
          </p:txBody>
        </p:sp>
        <p:sp>
          <p:nvSpPr>
            <p:cNvPr id="23" name="Rectangle 69"/>
            <p:cNvSpPr>
              <a:spLocks noChangeArrowheads="1"/>
            </p:cNvSpPr>
            <p:nvPr/>
          </p:nvSpPr>
          <p:spPr bwMode="auto">
            <a:xfrm>
              <a:off x="2612" y="11752"/>
              <a:ext cx="713" cy="16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143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Monotype Sorts" pitchFamily="2" charset="2"/>
                <a:buChar char="n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bg2"/>
                </a:buClr>
                <a:buSzPct val="75000"/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75000"/>
                <a:buFont typeface="Monotype Sorts" pitchFamily="2" charset="2"/>
                <a:buChar char="n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bg2"/>
                </a:buClr>
                <a:buSzPct val="75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SzPct val="75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75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75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75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75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ru-RU" altLang="ru-RU" sz="2400"/>
            </a:p>
          </p:txBody>
        </p:sp>
        <p:sp>
          <p:nvSpPr>
            <p:cNvPr id="24" name="Rectangle 70"/>
            <p:cNvSpPr>
              <a:spLocks noChangeArrowheads="1"/>
            </p:cNvSpPr>
            <p:nvPr/>
          </p:nvSpPr>
          <p:spPr bwMode="auto">
            <a:xfrm>
              <a:off x="2598" y="11337"/>
              <a:ext cx="711" cy="16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143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Monotype Sorts" pitchFamily="2" charset="2"/>
                <a:buChar char="n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bg2"/>
                </a:buClr>
                <a:buSzPct val="75000"/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75000"/>
                <a:buFont typeface="Monotype Sorts" pitchFamily="2" charset="2"/>
                <a:buChar char="n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bg2"/>
                </a:buClr>
                <a:buSzPct val="75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SzPct val="75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75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75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75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75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ru-RU" altLang="ru-RU" sz="2400"/>
            </a:p>
          </p:txBody>
        </p:sp>
        <p:grpSp>
          <p:nvGrpSpPr>
            <p:cNvPr id="25" name="Group 71"/>
            <p:cNvGrpSpPr>
              <a:grpSpLocks/>
            </p:cNvGrpSpPr>
            <p:nvPr/>
          </p:nvGrpSpPr>
          <p:grpSpPr bwMode="auto">
            <a:xfrm>
              <a:off x="2612" y="11994"/>
              <a:ext cx="713" cy="332"/>
              <a:chOff x="-1" y="0"/>
              <a:chExt cx="20001" cy="20000"/>
            </a:xfrm>
          </p:grpSpPr>
          <p:sp>
            <p:nvSpPr>
              <p:cNvPr id="128" name="Oval 72"/>
              <p:cNvSpPr>
                <a:spLocks noChangeArrowheads="1"/>
              </p:cNvSpPr>
              <p:nvPr/>
            </p:nvSpPr>
            <p:spPr bwMode="auto">
              <a:xfrm>
                <a:off x="6586" y="86"/>
                <a:ext cx="6153" cy="19586"/>
              </a:xfrm>
              <a:prstGeom prst="ellipse">
                <a:avLst/>
              </a:prstGeom>
              <a:noFill/>
              <a:ln w="11430">
                <a:solidFill>
                  <a:srgbClr val="333333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Monotype Sorts" pitchFamily="2" charset="2"/>
                  <a:buChar char="n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bg2"/>
                  </a:buClr>
                  <a:buSzPct val="75000"/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Monotype Sort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bg2"/>
                  </a:buClr>
                  <a:buSzPct val="75000"/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SzPct val="75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75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75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75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75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ru-RU" altLang="ru-RU" sz="2400"/>
              </a:p>
            </p:txBody>
          </p:sp>
          <p:sp>
            <p:nvSpPr>
              <p:cNvPr id="129" name="Oval 73"/>
              <p:cNvSpPr>
                <a:spLocks noChangeArrowheads="1"/>
              </p:cNvSpPr>
              <p:nvPr/>
            </p:nvSpPr>
            <p:spPr bwMode="auto">
              <a:xfrm>
                <a:off x="12920" y="0"/>
                <a:ext cx="6141" cy="19586"/>
              </a:xfrm>
              <a:prstGeom prst="ellipse">
                <a:avLst/>
              </a:prstGeom>
              <a:noFill/>
              <a:ln w="11430">
                <a:solidFill>
                  <a:srgbClr val="333333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Monotype Sorts" pitchFamily="2" charset="2"/>
                  <a:buChar char="n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bg2"/>
                  </a:buClr>
                  <a:buSzPct val="75000"/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Monotype Sort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bg2"/>
                  </a:buClr>
                  <a:buSzPct val="75000"/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SzPct val="75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75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75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75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75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ru-RU" altLang="ru-RU" sz="2400"/>
              </a:p>
            </p:txBody>
          </p:sp>
          <p:sp>
            <p:nvSpPr>
              <p:cNvPr id="130" name="Oval 74"/>
              <p:cNvSpPr>
                <a:spLocks noChangeArrowheads="1"/>
              </p:cNvSpPr>
              <p:nvPr/>
            </p:nvSpPr>
            <p:spPr bwMode="auto">
              <a:xfrm>
                <a:off x="264" y="0"/>
                <a:ext cx="6153" cy="19586"/>
              </a:xfrm>
              <a:prstGeom prst="ellipse">
                <a:avLst/>
              </a:prstGeom>
              <a:noFill/>
              <a:ln w="11430">
                <a:solidFill>
                  <a:srgbClr val="333333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Monotype Sorts" pitchFamily="2" charset="2"/>
                  <a:buChar char="n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bg2"/>
                  </a:buClr>
                  <a:buSzPct val="75000"/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Monotype Sort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bg2"/>
                  </a:buClr>
                  <a:buSzPct val="75000"/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SzPct val="75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75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75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75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75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ru-RU" altLang="ru-RU" sz="2400"/>
              </a:p>
            </p:txBody>
          </p:sp>
          <p:sp>
            <p:nvSpPr>
              <p:cNvPr id="131" name="Rectangle 75"/>
              <p:cNvSpPr>
                <a:spLocks noChangeArrowheads="1"/>
              </p:cNvSpPr>
              <p:nvPr/>
            </p:nvSpPr>
            <p:spPr bwMode="auto">
              <a:xfrm>
                <a:off x="-1" y="9708"/>
                <a:ext cx="20001" cy="10292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143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Monotype Sorts" pitchFamily="2" charset="2"/>
                  <a:buChar char="n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bg2"/>
                  </a:buClr>
                  <a:buSzPct val="75000"/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Monotype Sort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bg2"/>
                  </a:buClr>
                  <a:buSzPct val="75000"/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SzPct val="75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75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75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75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75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ru-RU" altLang="ru-RU" sz="2400"/>
              </a:p>
            </p:txBody>
          </p:sp>
        </p:grpSp>
        <p:sp>
          <p:nvSpPr>
            <p:cNvPr id="26" name="Line 76"/>
            <p:cNvSpPr>
              <a:spLocks noChangeShapeType="1"/>
            </p:cNvSpPr>
            <p:nvPr/>
          </p:nvSpPr>
          <p:spPr bwMode="auto">
            <a:xfrm>
              <a:off x="2315" y="11324"/>
              <a:ext cx="299" cy="2"/>
            </a:xfrm>
            <a:prstGeom prst="line">
              <a:avLst/>
            </a:prstGeom>
            <a:noFill/>
            <a:ln w="11430">
              <a:solidFill>
                <a:srgbClr val="333333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27" name="Line 77"/>
            <p:cNvSpPr>
              <a:spLocks noChangeShapeType="1"/>
            </p:cNvSpPr>
            <p:nvPr/>
          </p:nvSpPr>
          <p:spPr bwMode="auto">
            <a:xfrm>
              <a:off x="2310" y="11736"/>
              <a:ext cx="298" cy="2"/>
            </a:xfrm>
            <a:prstGeom prst="line">
              <a:avLst/>
            </a:prstGeom>
            <a:noFill/>
            <a:ln w="11430">
              <a:solidFill>
                <a:srgbClr val="333333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28" name="Line 78"/>
            <p:cNvSpPr>
              <a:spLocks noChangeShapeType="1"/>
            </p:cNvSpPr>
            <p:nvPr/>
          </p:nvSpPr>
          <p:spPr bwMode="auto">
            <a:xfrm>
              <a:off x="2315" y="12150"/>
              <a:ext cx="299" cy="3"/>
            </a:xfrm>
            <a:prstGeom prst="line">
              <a:avLst/>
            </a:prstGeom>
            <a:noFill/>
            <a:ln w="11430">
              <a:solidFill>
                <a:srgbClr val="333333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29" name="Rectangle 79"/>
            <p:cNvSpPr>
              <a:spLocks noChangeArrowheads="1"/>
            </p:cNvSpPr>
            <p:nvPr/>
          </p:nvSpPr>
          <p:spPr bwMode="auto">
            <a:xfrm>
              <a:off x="3662" y="11414"/>
              <a:ext cx="257" cy="4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143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4" tIns="9144" rIns="9144" bIns="9144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Monotype Sorts" pitchFamily="2" charset="2"/>
                <a:buChar char="n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bg2"/>
                </a:buClr>
                <a:buSzPct val="75000"/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75000"/>
                <a:buFont typeface="Monotype Sorts" pitchFamily="2" charset="2"/>
                <a:buChar char="n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bg2"/>
                </a:buClr>
                <a:buSzPct val="75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SzPct val="75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75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75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75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75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ru-RU" altLang="ru-RU" sz="1600" i="1">
                  <a:solidFill>
                    <a:srgbClr val="000000"/>
                  </a:solidFill>
                </a:rPr>
                <a:t>B</a:t>
              </a:r>
              <a:endParaRPr lang="ru-RU" altLang="ru-RU" sz="1600"/>
            </a:p>
          </p:txBody>
        </p:sp>
        <p:sp>
          <p:nvSpPr>
            <p:cNvPr id="30" name="Line 80"/>
            <p:cNvSpPr>
              <a:spLocks noChangeShapeType="1"/>
            </p:cNvSpPr>
            <p:nvPr/>
          </p:nvSpPr>
          <p:spPr bwMode="auto">
            <a:xfrm>
              <a:off x="7570" y="12140"/>
              <a:ext cx="3" cy="1537"/>
            </a:xfrm>
            <a:prstGeom prst="line">
              <a:avLst/>
            </a:prstGeom>
            <a:noFill/>
            <a:ln w="11430">
              <a:solidFill>
                <a:srgbClr val="333333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31" name="Rectangle 81"/>
            <p:cNvSpPr>
              <a:spLocks noChangeArrowheads="1"/>
            </p:cNvSpPr>
            <p:nvPr/>
          </p:nvSpPr>
          <p:spPr bwMode="auto">
            <a:xfrm>
              <a:off x="7364" y="14101"/>
              <a:ext cx="120" cy="402"/>
            </a:xfrm>
            <a:prstGeom prst="rect">
              <a:avLst/>
            </a:prstGeom>
            <a:noFill/>
            <a:ln w="11430">
              <a:solidFill>
                <a:srgbClr val="333333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Monotype Sorts" pitchFamily="2" charset="2"/>
                <a:buChar char="n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bg2"/>
                </a:buClr>
                <a:buSzPct val="75000"/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75000"/>
                <a:buFont typeface="Monotype Sorts" pitchFamily="2" charset="2"/>
                <a:buChar char="n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bg2"/>
                </a:buClr>
                <a:buSzPct val="75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SzPct val="75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75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75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75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75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ru-RU" altLang="ru-RU" sz="2400"/>
            </a:p>
          </p:txBody>
        </p:sp>
        <p:sp>
          <p:nvSpPr>
            <p:cNvPr id="32" name="Line 82"/>
            <p:cNvSpPr>
              <a:spLocks noChangeShapeType="1"/>
            </p:cNvSpPr>
            <p:nvPr/>
          </p:nvSpPr>
          <p:spPr bwMode="auto">
            <a:xfrm>
              <a:off x="7422" y="13668"/>
              <a:ext cx="295" cy="2"/>
            </a:xfrm>
            <a:prstGeom prst="line">
              <a:avLst/>
            </a:prstGeom>
            <a:noFill/>
            <a:ln w="11430">
              <a:solidFill>
                <a:srgbClr val="333333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33" name="Line 83"/>
            <p:cNvSpPr>
              <a:spLocks noChangeShapeType="1"/>
            </p:cNvSpPr>
            <p:nvPr/>
          </p:nvSpPr>
          <p:spPr bwMode="auto">
            <a:xfrm>
              <a:off x="7422" y="13668"/>
              <a:ext cx="0" cy="443"/>
            </a:xfrm>
            <a:prstGeom prst="line">
              <a:avLst/>
            </a:prstGeom>
            <a:noFill/>
            <a:ln w="11430">
              <a:solidFill>
                <a:srgbClr val="333333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34" name="Line 84"/>
            <p:cNvSpPr>
              <a:spLocks noChangeShapeType="1"/>
            </p:cNvSpPr>
            <p:nvPr/>
          </p:nvSpPr>
          <p:spPr bwMode="auto">
            <a:xfrm>
              <a:off x="7702" y="13677"/>
              <a:ext cx="2" cy="561"/>
            </a:xfrm>
            <a:prstGeom prst="line">
              <a:avLst/>
            </a:prstGeom>
            <a:noFill/>
            <a:ln w="11430">
              <a:solidFill>
                <a:srgbClr val="333333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35" name="Line 85"/>
            <p:cNvSpPr>
              <a:spLocks noChangeShapeType="1"/>
            </p:cNvSpPr>
            <p:nvPr/>
          </p:nvSpPr>
          <p:spPr bwMode="auto">
            <a:xfrm>
              <a:off x="7621" y="14235"/>
              <a:ext cx="165" cy="0"/>
            </a:xfrm>
            <a:prstGeom prst="line">
              <a:avLst/>
            </a:prstGeom>
            <a:noFill/>
            <a:ln w="11430">
              <a:solidFill>
                <a:srgbClr val="333333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36" name="Line 86"/>
            <p:cNvSpPr>
              <a:spLocks noChangeShapeType="1"/>
            </p:cNvSpPr>
            <p:nvPr/>
          </p:nvSpPr>
          <p:spPr bwMode="auto">
            <a:xfrm>
              <a:off x="7621" y="14327"/>
              <a:ext cx="165" cy="0"/>
            </a:xfrm>
            <a:prstGeom prst="line">
              <a:avLst/>
            </a:prstGeom>
            <a:noFill/>
            <a:ln w="11430">
              <a:solidFill>
                <a:srgbClr val="333333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37" name="Line 87"/>
            <p:cNvSpPr>
              <a:spLocks noChangeShapeType="1"/>
            </p:cNvSpPr>
            <p:nvPr/>
          </p:nvSpPr>
          <p:spPr bwMode="auto">
            <a:xfrm>
              <a:off x="7704" y="14327"/>
              <a:ext cx="0" cy="735"/>
            </a:xfrm>
            <a:prstGeom prst="line">
              <a:avLst/>
            </a:prstGeom>
            <a:noFill/>
            <a:ln w="11430">
              <a:solidFill>
                <a:srgbClr val="333333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38" name="Line 88"/>
            <p:cNvSpPr>
              <a:spLocks noChangeShapeType="1"/>
            </p:cNvSpPr>
            <p:nvPr/>
          </p:nvSpPr>
          <p:spPr bwMode="auto">
            <a:xfrm>
              <a:off x="7429" y="14512"/>
              <a:ext cx="0" cy="552"/>
            </a:xfrm>
            <a:prstGeom prst="line">
              <a:avLst/>
            </a:prstGeom>
            <a:noFill/>
            <a:ln w="11430">
              <a:solidFill>
                <a:srgbClr val="333333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39" name="Rectangle 89"/>
            <p:cNvSpPr>
              <a:spLocks noChangeArrowheads="1"/>
            </p:cNvSpPr>
            <p:nvPr/>
          </p:nvSpPr>
          <p:spPr bwMode="auto">
            <a:xfrm>
              <a:off x="7078" y="13659"/>
              <a:ext cx="345" cy="4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143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4" tIns="9144" rIns="9144" bIns="9144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Monotype Sorts" pitchFamily="2" charset="2"/>
                <a:buChar char="n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bg2"/>
                </a:buClr>
                <a:buSzPct val="75000"/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75000"/>
                <a:buFont typeface="Monotype Sorts" pitchFamily="2" charset="2"/>
                <a:buChar char="n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bg2"/>
                </a:buClr>
                <a:buSzPct val="75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SzPct val="75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75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75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75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75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ru-RU" altLang="ru-RU" sz="1600" i="1">
                  <a:solidFill>
                    <a:srgbClr val="000000"/>
                  </a:solidFill>
                </a:rPr>
                <a:t>R</a:t>
              </a:r>
              <a:r>
                <a:rPr lang="ru-RU" altLang="ru-RU" sz="1600" i="1" baseline="-25000">
                  <a:solidFill>
                    <a:srgbClr val="000000"/>
                  </a:solidFill>
                </a:rPr>
                <a:t>A </a:t>
              </a:r>
              <a:endParaRPr lang="ru-RU" altLang="ru-RU" sz="1600"/>
            </a:p>
          </p:txBody>
        </p:sp>
        <p:sp>
          <p:nvSpPr>
            <p:cNvPr id="40" name="Rectangle 90"/>
            <p:cNvSpPr>
              <a:spLocks noChangeArrowheads="1"/>
            </p:cNvSpPr>
            <p:nvPr/>
          </p:nvSpPr>
          <p:spPr bwMode="auto">
            <a:xfrm>
              <a:off x="7751" y="13668"/>
              <a:ext cx="345" cy="4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143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4" tIns="9144" rIns="9144" bIns="9144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Monotype Sorts" pitchFamily="2" charset="2"/>
                <a:buChar char="n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bg2"/>
                </a:buClr>
                <a:buSzPct val="75000"/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75000"/>
                <a:buFont typeface="Monotype Sorts" pitchFamily="2" charset="2"/>
                <a:buChar char="n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bg2"/>
                </a:buClr>
                <a:buSzPct val="75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SzPct val="75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75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75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75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75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ru-RU" altLang="ru-RU" sz="1600" i="1">
                  <a:solidFill>
                    <a:srgbClr val="000000"/>
                  </a:solidFill>
                </a:rPr>
                <a:t>C</a:t>
              </a:r>
              <a:r>
                <a:rPr lang="ru-RU" altLang="ru-RU" sz="1600" i="1" baseline="-25000">
                  <a:solidFill>
                    <a:srgbClr val="000000"/>
                  </a:solidFill>
                </a:rPr>
                <a:t>A </a:t>
              </a:r>
              <a:endParaRPr lang="ru-RU" altLang="ru-RU" sz="1600"/>
            </a:p>
          </p:txBody>
        </p:sp>
        <p:sp>
          <p:nvSpPr>
            <p:cNvPr id="41" name="Oval 91"/>
            <p:cNvSpPr>
              <a:spLocks noChangeArrowheads="1"/>
            </p:cNvSpPr>
            <p:nvPr/>
          </p:nvSpPr>
          <p:spPr bwMode="auto">
            <a:xfrm>
              <a:off x="7560" y="12140"/>
              <a:ext cx="20" cy="34"/>
            </a:xfrm>
            <a:prstGeom prst="ellipse">
              <a:avLst/>
            </a:prstGeom>
            <a:solidFill>
              <a:srgbClr val="000000"/>
            </a:solidFill>
            <a:ln w="11430">
              <a:solidFill>
                <a:srgbClr val="333333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Monotype Sorts" pitchFamily="2" charset="2"/>
                <a:buChar char="n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bg2"/>
                </a:buClr>
                <a:buSzPct val="75000"/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75000"/>
                <a:buFont typeface="Monotype Sorts" pitchFamily="2" charset="2"/>
                <a:buChar char="n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bg2"/>
                </a:buClr>
                <a:buSzPct val="75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SzPct val="75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75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75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75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75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ru-RU" altLang="ru-RU" sz="2400"/>
            </a:p>
          </p:txBody>
        </p:sp>
        <p:sp>
          <p:nvSpPr>
            <p:cNvPr id="42" name="Rectangle 92"/>
            <p:cNvSpPr>
              <a:spLocks noChangeArrowheads="1"/>
            </p:cNvSpPr>
            <p:nvPr/>
          </p:nvSpPr>
          <p:spPr bwMode="auto">
            <a:xfrm>
              <a:off x="8842" y="13660"/>
              <a:ext cx="347" cy="4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143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4" tIns="9144" rIns="9144" bIns="9144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Monotype Sorts" pitchFamily="2" charset="2"/>
                <a:buChar char="n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bg2"/>
                </a:buClr>
                <a:buSzPct val="75000"/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75000"/>
                <a:buFont typeface="Monotype Sorts" pitchFamily="2" charset="2"/>
                <a:buChar char="n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bg2"/>
                </a:buClr>
                <a:buSzPct val="75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SzPct val="75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75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75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75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75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ru-RU" altLang="ru-RU" sz="1600" i="1">
                  <a:solidFill>
                    <a:srgbClr val="000000"/>
                  </a:solidFill>
                </a:rPr>
                <a:t>C</a:t>
              </a:r>
              <a:r>
                <a:rPr lang="ru-RU" altLang="ru-RU" sz="1600" i="1" baseline="-25000">
                  <a:solidFill>
                    <a:srgbClr val="000000"/>
                  </a:solidFill>
                </a:rPr>
                <a:t>B</a:t>
              </a:r>
              <a:endParaRPr lang="ru-RU" altLang="ru-RU" sz="1600"/>
            </a:p>
          </p:txBody>
        </p:sp>
        <p:sp>
          <p:nvSpPr>
            <p:cNvPr id="43" name="Rectangle 93"/>
            <p:cNvSpPr>
              <a:spLocks noChangeArrowheads="1"/>
            </p:cNvSpPr>
            <p:nvPr/>
          </p:nvSpPr>
          <p:spPr bwMode="auto">
            <a:xfrm>
              <a:off x="8473" y="14094"/>
              <a:ext cx="121" cy="400"/>
            </a:xfrm>
            <a:prstGeom prst="rect">
              <a:avLst/>
            </a:prstGeom>
            <a:noFill/>
            <a:ln w="11430">
              <a:solidFill>
                <a:srgbClr val="333333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Monotype Sorts" pitchFamily="2" charset="2"/>
                <a:buChar char="n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bg2"/>
                </a:buClr>
                <a:buSzPct val="75000"/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75000"/>
                <a:buFont typeface="Monotype Sorts" pitchFamily="2" charset="2"/>
                <a:buChar char="n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bg2"/>
                </a:buClr>
                <a:buSzPct val="75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SzPct val="75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75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75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75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75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ru-RU" altLang="ru-RU" sz="2400"/>
            </a:p>
          </p:txBody>
        </p:sp>
        <p:sp>
          <p:nvSpPr>
            <p:cNvPr id="44" name="Line 94"/>
            <p:cNvSpPr>
              <a:spLocks noChangeShapeType="1"/>
            </p:cNvSpPr>
            <p:nvPr/>
          </p:nvSpPr>
          <p:spPr bwMode="auto">
            <a:xfrm>
              <a:off x="8529" y="13660"/>
              <a:ext cx="296" cy="3"/>
            </a:xfrm>
            <a:prstGeom prst="line">
              <a:avLst/>
            </a:prstGeom>
            <a:noFill/>
            <a:ln w="11430">
              <a:solidFill>
                <a:srgbClr val="333333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45" name="Line 95"/>
            <p:cNvSpPr>
              <a:spLocks noChangeShapeType="1"/>
            </p:cNvSpPr>
            <p:nvPr/>
          </p:nvSpPr>
          <p:spPr bwMode="auto">
            <a:xfrm>
              <a:off x="8529" y="13660"/>
              <a:ext cx="2" cy="444"/>
            </a:xfrm>
            <a:prstGeom prst="line">
              <a:avLst/>
            </a:prstGeom>
            <a:noFill/>
            <a:ln w="11430">
              <a:solidFill>
                <a:srgbClr val="333333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46" name="Line 96"/>
            <p:cNvSpPr>
              <a:spLocks noChangeShapeType="1"/>
            </p:cNvSpPr>
            <p:nvPr/>
          </p:nvSpPr>
          <p:spPr bwMode="auto">
            <a:xfrm>
              <a:off x="8810" y="13668"/>
              <a:ext cx="3" cy="560"/>
            </a:xfrm>
            <a:prstGeom prst="line">
              <a:avLst/>
            </a:prstGeom>
            <a:noFill/>
            <a:ln w="11430">
              <a:solidFill>
                <a:srgbClr val="333333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47" name="Line 97"/>
            <p:cNvSpPr>
              <a:spLocks noChangeShapeType="1"/>
            </p:cNvSpPr>
            <p:nvPr/>
          </p:nvSpPr>
          <p:spPr bwMode="auto">
            <a:xfrm>
              <a:off x="8731" y="14227"/>
              <a:ext cx="163" cy="1"/>
            </a:xfrm>
            <a:prstGeom prst="line">
              <a:avLst/>
            </a:prstGeom>
            <a:noFill/>
            <a:ln w="11430">
              <a:solidFill>
                <a:srgbClr val="333333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48" name="Line 98"/>
            <p:cNvSpPr>
              <a:spLocks noChangeShapeType="1"/>
            </p:cNvSpPr>
            <p:nvPr/>
          </p:nvSpPr>
          <p:spPr bwMode="auto">
            <a:xfrm>
              <a:off x="8731" y="14318"/>
              <a:ext cx="163" cy="2"/>
            </a:xfrm>
            <a:prstGeom prst="line">
              <a:avLst/>
            </a:prstGeom>
            <a:noFill/>
            <a:ln w="11430">
              <a:solidFill>
                <a:srgbClr val="333333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49" name="Line 99"/>
            <p:cNvSpPr>
              <a:spLocks noChangeShapeType="1"/>
            </p:cNvSpPr>
            <p:nvPr/>
          </p:nvSpPr>
          <p:spPr bwMode="auto">
            <a:xfrm>
              <a:off x="8810" y="14318"/>
              <a:ext cx="3" cy="737"/>
            </a:xfrm>
            <a:prstGeom prst="line">
              <a:avLst/>
            </a:prstGeom>
            <a:noFill/>
            <a:ln w="11430">
              <a:solidFill>
                <a:srgbClr val="333333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50" name="Line 100"/>
            <p:cNvSpPr>
              <a:spLocks noChangeShapeType="1"/>
            </p:cNvSpPr>
            <p:nvPr/>
          </p:nvSpPr>
          <p:spPr bwMode="auto">
            <a:xfrm>
              <a:off x="8536" y="14503"/>
              <a:ext cx="0" cy="552"/>
            </a:xfrm>
            <a:prstGeom prst="line">
              <a:avLst/>
            </a:prstGeom>
            <a:noFill/>
            <a:ln w="11430">
              <a:solidFill>
                <a:srgbClr val="333333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51" name="Rectangle 101"/>
            <p:cNvSpPr>
              <a:spLocks noChangeArrowheads="1"/>
            </p:cNvSpPr>
            <p:nvPr/>
          </p:nvSpPr>
          <p:spPr bwMode="auto">
            <a:xfrm>
              <a:off x="8178" y="13652"/>
              <a:ext cx="345" cy="4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143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4" tIns="9144" rIns="9144" bIns="9144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Monotype Sorts" pitchFamily="2" charset="2"/>
                <a:buChar char="n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bg2"/>
                </a:buClr>
                <a:buSzPct val="75000"/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75000"/>
                <a:buFont typeface="Monotype Sorts" pitchFamily="2" charset="2"/>
                <a:buChar char="n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bg2"/>
                </a:buClr>
                <a:buSzPct val="75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SzPct val="75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75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75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75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75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ru-RU" altLang="ru-RU" sz="1600" i="1">
                  <a:solidFill>
                    <a:srgbClr val="000000"/>
                  </a:solidFill>
                </a:rPr>
                <a:t>R</a:t>
              </a:r>
              <a:r>
                <a:rPr lang="ru-RU" altLang="ru-RU" sz="1600" i="1" baseline="-25000">
                  <a:solidFill>
                    <a:srgbClr val="000000"/>
                  </a:solidFill>
                </a:rPr>
                <a:t>B</a:t>
              </a:r>
              <a:endParaRPr lang="ru-RU" altLang="ru-RU" sz="1600"/>
            </a:p>
          </p:txBody>
        </p:sp>
        <p:sp>
          <p:nvSpPr>
            <p:cNvPr id="52" name="Line 102"/>
            <p:cNvSpPr>
              <a:spLocks noChangeShapeType="1"/>
            </p:cNvSpPr>
            <p:nvPr/>
          </p:nvSpPr>
          <p:spPr bwMode="auto">
            <a:xfrm flipH="1" flipV="1">
              <a:off x="8666" y="11750"/>
              <a:ext cx="1" cy="1913"/>
            </a:xfrm>
            <a:prstGeom prst="line">
              <a:avLst/>
            </a:prstGeom>
            <a:noFill/>
            <a:ln w="11430">
              <a:solidFill>
                <a:srgbClr val="333333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53" name="Oval 103"/>
            <p:cNvSpPr>
              <a:spLocks noChangeArrowheads="1"/>
            </p:cNvSpPr>
            <p:nvPr/>
          </p:nvSpPr>
          <p:spPr bwMode="auto">
            <a:xfrm>
              <a:off x="8654" y="11740"/>
              <a:ext cx="21" cy="34"/>
            </a:xfrm>
            <a:prstGeom prst="ellipse">
              <a:avLst/>
            </a:prstGeom>
            <a:solidFill>
              <a:srgbClr val="000000"/>
            </a:solidFill>
            <a:ln w="11430">
              <a:solidFill>
                <a:srgbClr val="333333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Monotype Sorts" pitchFamily="2" charset="2"/>
                <a:buChar char="n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bg2"/>
                </a:buClr>
                <a:buSzPct val="75000"/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75000"/>
                <a:buFont typeface="Monotype Sorts" pitchFamily="2" charset="2"/>
                <a:buChar char="n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bg2"/>
                </a:buClr>
                <a:buSzPct val="75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SzPct val="75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75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75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75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75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ru-RU" altLang="ru-RU" sz="2400"/>
            </a:p>
          </p:txBody>
        </p:sp>
        <p:sp>
          <p:nvSpPr>
            <p:cNvPr id="54" name="Line 104"/>
            <p:cNvSpPr>
              <a:spLocks noChangeShapeType="1"/>
            </p:cNvSpPr>
            <p:nvPr/>
          </p:nvSpPr>
          <p:spPr bwMode="auto">
            <a:xfrm>
              <a:off x="9724" y="11339"/>
              <a:ext cx="2" cy="2324"/>
            </a:xfrm>
            <a:prstGeom prst="line">
              <a:avLst/>
            </a:prstGeom>
            <a:noFill/>
            <a:ln w="11430">
              <a:solidFill>
                <a:srgbClr val="333333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55" name="Rectangle 105"/>
            <p:cNvSpPr>
              <a:spLocks noChangeArrowheads="1"/>
            </p:cNvSpPr>
            <p:nvPr/>
          </p:nvSpPr>
          <p:spPr bwMode="auto">
            <a:xfrm>
              <a:off x="9537" y="14094"/>
              <a:ext cx="121" cy="400"/>
            </a:xfrm>
            <a:prstGeom prst="rect">
              <a:avLst/>
            </a:prstGeom>
            <a:noFill/>
            <a:ln w="11430">
              <a:solidFill>
                <a:srgbClr val="333333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Monotype Sorts" pitchFamily="2" charset="2"/>
                <a:buChar char="n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bg2"/>
                </a:buClr>
                <a:buSzPct val="75000"/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75000"/>
                <a:buFont typeface="Monotype Sorts" pitchFamily="2" charset="2"/>
                <a:buChar char="n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bg2"/>
                </a:buClr>
                <a:buSzPct val="75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SzPct val="75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75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75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75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75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ru-RU" altLang="ru-RU" sz="2400"/>
            </a:p>
          </p:txBody>
        </p:sp>
        <p:sp>
          <p:nvSpPr>
            <p:cNvPr id="56" name="Line 106"/>
            <p:cNvSpPr>
              <a:spLocks noChangeShapeType="1"/>
            </p:cNvSpPr>
            <p:nvPr/>
          </p:nvSpPr>
          <p:spPr bwMode="auto">
            <a:xfrm>
              <a:off x="9593" y="13660"/>
              <a:ext cx="295" cy="3"/>
            </a:xfrm>
            <a:prstGeom prst="line">
              <a:avLst/>
            </a:prstGeom>
            <a:noFill/>
            <a:ln w="11430">
              <a:solidFill>
                <a:srgbClr val="333333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57" name="Line 107"/>
            <p:cNvSpPr>
              <a:spLocks noChangeShapeType="1"/>
            </p:cNvSpPr>
            <p:nvPr/>
          </p:nvSpPr>
          <p:spPr bwMode="auto">
            <a:xfrm>
              <a:off x="9593" y="13660"/>
              <a:ext cx="2" cy="444"/>
            </a:xfrm>
            <a:prstGeom prst="line">
              <a:avLst/>
            </a:prstGeom>
            <a:noFill/>
            <a:ln w="11430">
              <a:solidFill>
                <a:srgbClr val="333333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58" name="Line 108"/>
            <p:cNvSpPr>
              <a:spLocks noChangeShapeType="1"/>
            </p:cNvSpPr>
            <p:nvPr/>
          </p:nvSpPr>
          <p:spPr bwMode="auto">
            <a:xfrm>
              <a:off x="9874" y="13668"/>
              <a:ext cx="0" cy="560"/>
            </a:xfrm>
            <a:prstGeom prst="line">
              <a:avLst/>
            </a:prstGeom>
            <a:noFill/>
            <a:ln w="11430">
              <a:solidFill>
                <a:srgbClr val="333333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59" name="Line 109"/>
            <p:cNvSpPr>
              <a:spLocks noChangeShapeType="1"/>
            </p:cNvSpPr>
            <p:nvPr/>
          </p:nvSpPr>
          <p:spPr bwMode="auto">
            <a:xfrm>
              <a:off x="9795" y="14227"/>
              <a:ext cx="163" cy="1"/>
            </a:xfrm>
            <a:prstGeom prst="line">
              <a:avLst/>
            </a:prstGeom>
            <a:noFill/>
            <a:ln w="11430">
              <a:solidFill>
                <a:srgbClr val="333333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60" name="Line 110"/>
            <p:cNvSpPr>
              <a:spLocks noChangeShapeType="1"/>
            </p:cNvSpPr>
            <p:nvPr/>
          </p:nvSpPr>
          <p:spPr bwMode="auto">
            <a:xfrm>
              <a:off x="9795" y="14318"/>
              <a:ext cx="163" cy="2"/>
            </a:xfrm>
            <a:prstGeom prst="line">
              <a:avLst/>
            </a:prstGeom>
            <a:noFill/>
            <a:ln w="11430">
              <a:solidFill>
                <a:srgbClr val="333333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61" name="Line 111"/>
            <p:cNvSpPr>
              <a:spLocks noChangeShapeType="1"/>
            </p:cNvSpPr>
            <p:nvPr/>
          </p:nvSpPr>
          <p:spPr bwMode="auto">
            <a:xfrm>
              <a:off x="9874" y="14318"/>
              <a:ext cx="0" cy="737"/>
            </a:xfrm>
            <a:prstGeom prst="line">
              <a:avLst/>
            </a:prstGeom>
            <a:noFill/>
            <a:ln w="11430">
              <a:solidFill>
                <a:srgbClr val="333333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62" name="Line 112"/>
            <p:cNvSpPr>
              <a:spLocks noChangeShapeType="1"/>
            </p:cNvSpPr>
            <p:nvPr/>
          </p:nvSpPr>
          <p:spPr bwMode="auto">
            <a:xfrm>
              <a:off x="9600" y="14503"/>
              <a:ext cx="0" cy="552"/>
            </a:xfrm>
            <a:prstGeom prst="line">
              <a:avLst/>
            </a:prstGeom>
            <a:noFill/>
            <a:ln w="11430">
              <a:solidFill>
                <a:srgbClr val="333333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63" name="Rectangle 113"/>
            <p:cNvSpPr>
              <a:spLocks noChangeArrowheads="1"/>
            </p:cNvSpPr>
            <p:nvPr/>
          </p:nvSpPr>
          <p:spPr bwMode="auto">
            <a:xfrm>
              <a:off x="9249" y="13652"/>
              <a:ext cx="346" cy="4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143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4" tIns="9144" rIns="9144" bIns="9144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Monotype Sorts" pitchFamily="2" charset="2"/>
                <a:buChar char="n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bg2"/>
                </a:buClr>
                <a:buSzPct val="75000"/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75000"/>
                <a:buFont typeface="Monotype Sorts" pitchFamily="2" charset="2"/>
                <a:buChar char="n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bg2"/>
                </a:buClr>
                <a:buSzPct val="75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SzPct val="75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75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75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75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75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ru-RU" altLang="ru-RU" sz="1600" i="1">
                  <a:solidFill>
                    <a:srgbClr val="000000"/>
                  </a:solidFill>
                </a:rPr>
                <a:t>R</a:t>
              </a:r>
              <a:r>
                <a:rPr lang="ru-RU" altLang="ru-RU" sz="1600" i="1" baseline="-25000">
                  <a:solidFill>
                    <a:srgbClr val="000000"/>
                  </a:solidFill>
                </a:rPr>
                <a:t>C</a:t>
              </a:r>
              <a:endParaRPr lang="ru-RU" altLang="ru-RU" sz="1600"/>
            </a:p>
          </p:txBody>
        </p:sp>
        <p:sp>
          <p:nvSpPr>
            <p:cNvPr id="64" name="Rectangle 114"/>
            <p:cNvSpPr>
              <a:spLocks noChangeArrowheads="1"/>
            </p:cNvSpPr>
            <p:nvPr/>
          </p:nvSpPr>
          <p:spPr bwMode="auto">
            <a:xfrm>
              <a:off x="9925" y="13660"/>
              <a:ext cx="345" cy="5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143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4" tIns="9144" rIns="9144" bIns="9144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Monotype Sorts" pitchFamily="2" charset="2"/>
                <a:buChar char="n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bg2"/>
                </a:buClr>
                <a:buSzPct val="75000"/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75000"/>
                <a:buFont typeface="Monotype Sorts" pitchFamily="2" charset="2"/>
                <a:buChar char="n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bg2"/>
                </a:buClr>
                <a:buSzPct val="75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SzPct val="75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75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75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75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75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ru-RU" altLang="ru-RU" sz="1600" i="1">
                  <a:solidFill>
                    <a:srgbClr val="000000"/>
                  </a:solidFill>
                </a:rPr>
                <a:t>C</a:t>
              </a:r>
              <a:r>
                <a:rPr lang="ru-RU" altLang="ru-RU" sz="1600" i="1" baseline="-25000">
                  <a:solidFill>
                    <a:srgbClr val="000000"/>
                  </a:solidFill>
                </a:rPr>
                <a:t>C</a:t>
              </a:r>
              <a:endParaRPr lang="ru-RU" altLang="ru-RU" sz="1600"/>
            </a:p>
          </p:txBody>
        </p:sp>
        <p:sp>
          <p:nvSpPr>
            <p:cNvPr id="65" name="Oval 115"/>
            <p:cNvSpPr>
              <a:spLocks noChangeArrowheads="1"/>
            </p:cNvSpPr>
            <p:nvPr/>
          </p:nvSpPr>
          <p:spPr bwMode="auto">
            <a:xfrm>
              <a:off x="9706" y="11313"/>
              <a:ext cx="20" cy="36"/>
            </a:xfrm>
            <a:prstGeom prst="ellipse">
              <a:avLst/>
            </a:prstGeom>
            <a:solidFill>
              <a:srgbClr val="000000"/>
            </a:solidFill>
            <a:ln w="11430">
              <a:solidFill>
                <a:srgbClr val="333333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Monotype Sorts" pitchFamily="2" charset="2"/>
                <a:buChar char="n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bg2"/>
                </a:buClr>
                <a:buSzPct val="75000"/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75000"/>
                <a:buFont typeface="Monotype Sorts" pitchFamily="2" charset="2"/>
                <a:buChar char="n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bg2"/>
                </a:buClr>
                <a:buSzPct val="75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SzPct val="75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75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75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75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75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ru-RU" altLang="ru-RU" sz="2400"/>
            </a:p>
          </p:txBody>
        </p:sp>
        <p:sp>
          <p:nvSpPr>
            <p:cNvPr id="66" name="Line 116"/>
            <p:cNvSpPr>
              <a:spLocks noChangeShapeType="1"/>
            </p:cNvSpPr>
            <p:nvPr/>
          </p:nvSpPr>
          <p:spPr bwMode="auto">
            <a:xfrm>
              <a:off x="2324" y="12532"/>
              <a:ext cx="7736" cy="0"/>
            </a:xfrm>
            <a:prstGeom prst="line">
              <a:avLst/>
            </a:prstGeom>
            <a:noFill/>
            <a:ln w="11430">
              <a:solidFill>
                <a:srgbClr val="333333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67" name="Line 117"/>
            <p:cNvSpPr>
              <a:spLocks noChangeShapeType="1"/>
            </p:cNvSpPr>
            <p:nvPr/>
          </p:nvSpPr>
          <p:spPr bwMode="auto">
            <a:xfrm>
              <a:off x="3285" y="12157"/>
              <a:ext cx="6761" cy="1"/>
            </a:xfrm>
            <a:prstGeom prst="line">
              <a:avLst/>
            </a:prstGeom>
            <a:noFill/>
            <a:ln w="11430">
              <a:solidFill>
                <a:srgbClr val="333333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68" name="Line 118"/>
            <p:cNvSpPr>
              <a:spLocks noChangeShapeType="1"/>
            </p:cNvSpPr>
            <p:nvPr/>
          </p:nvSpPr>
          <p:spPr bwMode="auto">
            <a:xfrm>
              <a:off x="3299" y="11332"/>
              <a:ext cx="6759" cy="1"/>
            </a:xfrm>
            <a:prstGeom prst="line">
              <a:avLst/>
            </a:prstGeom>
            <a:noFill/>
            <a:ln w="11430">
              <a:solidFill>
                <a:srgbClr val="333333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69" name="Line 119"/>
            <p:cNvSpPr>
              <a:spLocks noChangeShapeType="1"/>
            </p:cNvSpPr>
            <p:nvPr/>
          </p:nvSpPr>
          <p:spPr bwMode="auto">
            <a:xfrm>
              <a:off x="3311" y="11755"/>
              <a:ext cx="6760" cy="3"/>
            </a:xfrm>
            <a:prstGeom prst="line">
              <a:avLst/>
            </a:prstGeom>
            <a:noFill/>
            <a:ln w="11430">
              <a:solidFill>
                <a:srgbClr val="333333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70" name="Rectangle 120"/>
            <p:cNvSpPr>
              <a:spLocks noChangeArrowheads="1"/>
            </p:cNvSpPr>
            <p:nvPr/>
          </p:nvSpPr>
          <p:spPr bwMode="auto">
            <a:xfrm>
              <a:off x="2249" y="14101"/>
              <a:ext cx="120" cy="402"/>
            </a:xfrm>
            <a:prstGeom prst="rect">
              <a:avLst/>
            </a:prstGeom>
            <a:noFill/>
            <a:ln w="11430">
              <a:solidFill>
                <a:srgbClr val="333333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Monotype Sorts" pitchFamily="2" charset="2"/>
                <a:buChar char="n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bg2"/>
                </a:buClr>
                <a:buSzPct val="75000"/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75000"/>
                <a:buFont typeface="Monotype Sorts" pitchFamily="2" charset="2"/>
                <a:buChar char="n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bg2"/>
                </a:buClr>
                <a:buSzPct val="75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SzPct val="75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75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75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75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75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ru-RU" altLang="ru-RU" sz="2400"/>
            </a:p>
          </p:txBody>
        </p:sp>
        <p:sp>
          <p:nvSpPr>
            <p:cNvPr id="71" name="Line 121"/>
            <p:cNvSpPr>
              <a:spLocks noChangeShapeType="1"/>
            </p:cNvSpPr>
            <p:nvPr/>
          </p:nvSpPr>
          <p:spPr bwMode="auto">
            <a:xfrm>
              <a:off x="2312" y="14508"/>
              <a:ext cx="0" cy="556"/>
            </a:xfrm>
            <a:prstGeom prst="line">
              <a:avLst/>
            </a:prstGeom>
            <a:noFill/>
            <a:ln w="11430">
              <a:solidFill>
                <a:srgbClr val="333333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72" name="Rectangle 122"/>
            <p:cNvSpPr>
              <a:spLocks noChangeArrowheads="1"/>
            </p:cNvSpPr>
            <p:nvPr/>
          </p:nvSpPr>
          <p:spPr bwMode="auto">
            <a:xfrm>
              <a:off x="1868" y="13497"/>
              <a:ext cx="345" cy="4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143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4" tIns="9144" rIns="9144" bIns="9144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Monotype Sorts" pitchFamily="2" charset="2"/>
                <a:buChar char="n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bg2"/>
                </a:buClr>
                <a:buSzPct val="75000"/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75000"/>
                <a:buFont typeface="Monotype Sorts" pitchFamily="2" charset="2"/>
                <a:buChar char="n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bg2"/>
                </a:buClr>
                <a:buSzPct val="75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SzPct val="75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75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75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75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75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ru-RU" altLang="ru-RU" sz="1600" i="1">
                  <a:solidFill>
                    <a:srgbClr val="000000"/>
                  </a:solidFill>
                </a:rPr>
                <a:t>R</a:t>
              </a:r>
              <a:r>
                <a:rPr lang="ru-RU" altLang="ru-RU" sz="1600" baseline="-25000">
                  <a:solidFill>
                    <a:srgbClr val="000000"/>
                  </a:solidFill>
                </a:rPr>
                <a:t>0</a:t>
              </a:r>
              <a:endParaRPr lang="ru-RU" altLang="ru-RU" sz="1600"/>
            </a:p>
          </p:txBody>
        </p:sp>
        <p:sp>
          <p:nvSpPr>
            <p:cNvPr id="73" name="Line 123"/>
            <p:cNvSpPr>
              <a:spLocks noChangeShapeType="1"/>
            </p:cNvSpPr>
            <p:nvPr/>
          </p:nvSpPr>
          <p:spPr bwMode="auto">
            <a:xfrm>
              <a:off x="2310" y="11330"/>
              <a:ext cx="2" cy="2778"/>
            </a:xfrm>
            <a:prstGeom prst="line">
              <a:avLst/>
            </a:prstGeom>
            <a:noFill/>
            <a:ln w="11430">
              <a:solidFill>
                <a:srgbClr val="333333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74" name="Line 124"/>
            <p:cNvSpPr>
              <a:spLocks noChangeShapeType="1"/>
            </p:cNvSpPr>
            <p:nvPr/>
          </p:nvSpPr>
          <p:spPr bwMode="auto">
            <a:xfrm>
              <a:off x="1995" y="15055"/>
              <a:ext cx="7937" cy="0"/>
            </a:xfrm>
            <a:prstGeom prst="line">
              <a:avLst/>
            </a:prstGeom>
            <a:noFill/>
            <a:ln w="11430">
              <a:solidFill>
                <a:srgbClr val="333333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75" name="Rectangle 125"/>
            <p:cNvSpPr>
              <a:spLocks noChangeArrowheads="1"/>
            </p:cNvSpPr>
            <p:nvPr/>
          </p:nvSpPr>
          <p:spPr bwMode="auto">
            <a:xfrm>
              <a:off x="6264" y="14084"/>
              <a:ext cx="120" cy="403"/>
            </a:xfrm>
            <a:prstGeom prst="rect">
              <a:avLst/>
            </a:prstGeom>
            <a:noFill/>
            <a:ln w="11430">
              <a:solidFill>
                <a:srgbClr val="333333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Monotype Sorts" pitchFamily="2" charset="2"/>
                <a:buChar char="n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bg2"/>
                </a:buClr>
                <a:buSzPct val="75000"/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75000"/>
                <a:buFont typeface="Monotype Sorts" pitchFamily="2" charset="2"/>
                <a:buChar char="n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bg2"/>
                </a:buClr>
                <a:buSzPct val="75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SzPct val="75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75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75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75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75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ru-RU" altLang="ru-RU" sz="2400"/>
            </a:p>
          </p:txBody>
        </p:sp>
        <p:sp>
          <p:nvSpPr>
            <p:cNvPr id="76" name="Line 126"/>
            <p:cNvSpPr>
              <a:spLocks noChangeShapeType="1"/>
            </p:cNvSpPr>
            <p:nvPr/>
          </p:nvSpPr>
          <p:spPr bwMode="auto">
            <a:xfrm>
              <a:off x="6319" y="13652"/>
              <a:ext cx="298" cy="1"/>
            </a:xfrm>
            <a:prstGeom prst="line">
              <a:avLst/>
            </a:prstGeom>
            <a:noFill/>
            <a:ln w="11430">
              <a:solidFill>
                <a:srgbClr val="333333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77" name="Line 127"/>
            <p:cNvSpPr>
              <a:spLocks noChangeShapeType="1"/>
            </p:cNvSpPr>
            <p:nvPr/>
          </p:nvSpPr>
          <p:spPr bwMode="auto">
            <a:xfrm>
              <a:off x="6319" y="13652"/>
              <a:ext cx="3" cy="443"/>
            </a:xfrm>
            <a:prstGeom prst="line">
              <a:avLst/>
            </a:prstGeom>
            <a:noFill/>
            <a:ln w="11430">
              <a:solidFill>
                <a:srgbClr val="333333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78" name="Line 128"/>
            <p:cNvSpPr>
              <a:spLocks noChangeShapeType="1"/>
            </p:cNvSpPr>
            <p:nvPr/>
          </p:nvSpPr>
          <p:spPr bwMode="auto">
            <a:xfrm>
              <a:off x="6602" y="13660"/>
              <a:ext cx="2" cy="561"/>
            </a:xfrm>
            <a:prstGeom prst="line">
              <a:avLst/>
            </a:prstGeom>
            <a:noFill/>
            <a:ln w="11430">
              <a:solidFill>
                <a:srgbClr val="333333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79" name="Line 129"/>
            <p:cNvSpPr>
              <a:spLocks noChangeShapeType="1"/>
            </p:cNvSpPr>
            <p:nvPr/>
          </p:nvSpPr>
          <p:spPr bwMode="auto">
            <a:xfrm>
              <a:off x="6521" y="14217"/>
              <a:ext cx="164" cy="2"/>
            </a:xfrm>
            <a:prstGeom prst="line">
              <a:avLst/>
            </a:prstGeom>
            <a:noFill/>
            <a:ln w="11430">
              <a:solidFill>
                <a:srgbClr val="333333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80" name="Line 130"/>
            <p:cNvSpPr>
              <a:spLocks noChangeShapeType="1"/>
            </p:cNvSpPr>
            <p:nvPr/>
          </p:nvSpPr>
          <p:spPr bwMode="auto">
            <a:xfrm>
              <a:off x="6521" y="14309"/>
              <a:ext cx="164" cy="1"/>
            </a:xfrm>
            <a:prstGeom prst="line">
              <a:avLst/>
            </a:prstGeom>
            <a:noFill/>
            <a:ln w="11430">
              <a:solidFill>
                <a:srgbClr val="333333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81" name="Line 131"/>
            <p:cNvSpPr>
              <a:spLocks noChangeShapeType="1"/>
            </p:cNvSpPr>
            <p:nvPr/>
          </p:nvSpPr>
          <p:spPr bwMode="auto">
            <a:xfrm>
              <a:off x="6602" y="14309"/>
              <a:ext cx="2" cy="753"/>
            </a:xfrm>
            <a:prstGeom prst="line">
              <a:avLst/>
            </a:prstGeom>
            <a:noFill/>
            <a:ln w="11430">
              <a:solidFill>
                <a:srgbClr val="333333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82" name="Line 132"/>
            <p:cNvSpPr>
              <a:spLocks noChangeShapeType="1"/>
            </p:cNvSpPr>
            <p:nvPr/>
          </p:nvSpPr>
          <p:spPr bwMode="auto">
            <a:xfrm>
              <a:off x="6326" y="14494"/>
              <a:ext cx="3" cy="561"/>
            </a:xfrm>
            <a:prstGeom prst="line">
              <a:avLst/>
            </a:prstGeom>
            <a:noFill/>
            <a:ln w="11430">
              <a:solidFill>
                <a:srgbClr val="333333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83" name="Rectangle 133"/>
            <p:cNvSpPr>
              <a:spLocks noChangeArrowheads="1"/>
            </p:cNvSpPr>
            <p:nvPr/>
          </p:nvSpPr>
          <p:spPr bwMode="auto">
            <a:xfrm>
              <a:off x="5976" y="13642"/>
              <a:ext cx="346" cy="4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143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4" tIns="9144" rIns="9144" bIns="9144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Monotype Sorts" pitchFamily="2" charset="2"/>
                <a:buChar char="n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bg2"/>
                </a:buClr>
                <a:buSzPct val="75000"/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75000"/>
                <a:buFont typeface="Monotype Sorts" pitchFamily="2" charset="2"/>
                <a:buChar char="n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bg2"/>
                </a:buClr>
                <a:buSzPct val="75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SzPct val="75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75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75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75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75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ru-RU" altLang="ru-RU" sz="1600" i="1">
                  <a:solidFill>
                    <a:srgbClr val="000000"/>
                  </a:solidFill>
                </a:rPr>
                <a:t>R</a:t>
              </a:r>
              <a:r>
                <a:rPr lang="ru-RU" altLang="ru-RU" sz="1600" i="1" baseline="-25000">
                  <a:solidFill>
                    <a:srgbClr val="000000"/>
                  </a:solidFill>
                </a:rPr>
                <a:t>N</a:t>
              </a:r>
              <a:endParaRPr lang="ru-RU" altLang="ru-RU" sz="1600"/>
            </a:p>
          </p:txBody>
        </p:sp>
        <p:sp>
          <p:nvSpPr>
            <p:cNvPr id="84" name="Rectangle 134"/>
            <p:cNvSpPr>
              <a:spLocks noChangeArrowheads="1"/>
            </p:cNvSpPr>
            <p:nvPr/>
          </p:nvSpPr>
          <p:spPr bwMode="auto">
            <a:xfrm>
              <a:off x="6653" y="13652"/>
              <a:ext cx="344" cy="4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143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4" tIns="9144" rIns="9144" bIns="9144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Monotype Sorts" pitchFamily="2" charset="2"/>
                <a:buChar char="n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bg2"/>
                </a:buClr>
                <a:buSzPct val="75000"/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75000"/>
                <a:buFont typeface="Monotype Sorts" pitchFamily="2" charset="2"/>
                <a:buChar char="n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bg2"/>
                </a:buClr>
                <a:buSzPct val="75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SzPct val="75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75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75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75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75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ru-RU" altLang="ru-RU" sz="1600" i="1">
                  <a:solidFill>
                    <a:srgbClr val="000000"/>
                  </a:solidFill>
                </a:rPr>
                <a:t>C</a:t>
              </a:r>
              <a:r>
                <a:rPr lang="ru-RU" altLang="ru-RU" sz="1600" i="1" baseline="-25000">
                  <a:solidFill>
                    <a:srgbClr val="000000"/>
                  </a:solidFill>
                </a:rPr>
                <a:t>N</a:t>
              </a:r>
              <a:endParaRPr lang="ru-RU" altLang="ru-RU" sz="1600"/>
            </a:p>
          </p:txBody>
        </p:sp>
        <p:sp>
          <p:nvSpPr>
            <p:cNvPr id="85" name="Oval 135"/>
            <p:cNvSpPr>
              <a:spLocks noChangeArrowheads="1"/>
            </p:cNvSpPr>
            <p:nvPr/>
          </p:nvSpPr>
          <p:spPr bwMode="auto">
            <a:xfrm>
              <a:off x="6451" y="12506"/>
              <a:ext cx="19" cy="35"/>
            </a:xfrm>
            <a:prstGeom prst="ellipse">
              <a:avLst/>
            </a:prstGeom>
            <a:solidFill>
              <a:srgbClr val="000000"/>
            </a:solidFill>
            <a:ln w="11430">
              <a:solidFill>
                <a:srgbClr val="333333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Monotype Sorts" pitchFamily="2" charset="2"/>
                <a:buChar char="n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bg2"/>
                </a:buClr>
                <a:buSzPct val="75000"/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75000"/>
                <a:buFont typeface="Monotype Sorts" pitchFamily="2" charset="2"/>
                <a:buChar char="n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bg2"/>
                </a:buClr>
                <a:buSzPct val="75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SzPct val="75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75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75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75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75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ru-RU" altLang="ru-RU" sz="2400"/>
            </a:p>
          </p:txBody>
        </p:sp>
        <p:sp>
          <p:nvSpPr>
            <p:cNvPr id="86" name="Line 136"/>
            <p:cNvSpPr>
              <a:spLocks noChangeShapeType="1"/>
            </p:cNvSpPr>
            <p:nvPr/>
          </p:nvSpPr>
          <p:spPr bwMode="auto">
            <a:xfrm flipV="1">
              <a:off x="6458" y="12533"/>
              <a:ext cx="2" cy="1120"/>
            </a:xfrm>
            <a:prstGeom prst="line">
              <a:avLst/>
            </a:prstGeom>
            <a:noFill/>
            <a:ln w="11430">
              <a:solidFill>
                <a:srgbClr val="333333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87" name="Line 137"/>
            <p:cNvSpPr>
              <a:spLocks noChangeShapeType="1"/>
            </p:cNvSpPr>
            <p:nvPr/>
          </p:nvSpPr>
          <p:spPr bwMode="auto">
            <a:xfrm>
              <a:off x="4306" y="14418"/>
              <a:ext cx="358" cy="3"/>
            </a:xfrm>
            <a:prstGeom prst="line">
              <a:avLst/>
            </a:prstGeom>
            <a:noFill/>
            <a:ln w="11430">
              <a:solidFill>
                <a:srgbClr val="333333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88" name="Line 138"/>
            <p:cNvSpPr>
              <a:spLocks noChangeShapeType="1"/>
            </p:cNvSpPr>
            <p:nvPr/>
          </p:nvSpPr>
          <p:spPr bwMode="auto">
            <a:xfrm>
              <a:off x="4476" y="14418"/>
              <a:ext cx="1" cy="118"/>
            </a:xfrm>
            <a:prstGeom prst="line">
              <a:avLst/>
            </a:prstGeom>
            <a:noFill/>
            <a:ln w="11430">
              <a:solidFill>
                <a:srgbClr val="333333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89" name="Line 139"/>
            <p:cNvSpPr>
              <a:spLocks noChangeShapeType="1"/>
            </p:cNvSpPr>
            <p:nvPr/>
          </p:nvSpPr>
          <p:spPr bwMode="auto">
            <a:xfrm>
              <a:off x="4476" y="14918"/>
              <a:ext cx="1" cy="144"/>
            </a:xfrm>
            <a:prstGeom prst="line">
              <a:avLst/>
            </a:prstGeom>
            <a:noFill/>
            <a:ln w="11430">
              <a:solidFill>
                <a:srgbClr val="333333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90" name="Rectangle 140"/>
            <p:cNvSpPr>
              <a:spLocks noChangeArrowheads="1"/>
            </p:cNvSpPr>
            <p:nvPr/>
          </p:nvSpPr>
          <p:spPr bwMode="auto">
            <a:xfrm>
              <a:off x="3845" y="14437"/>
              <a:ext cx="501" cy="4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143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4" tIns="9144" rIns="9144" bIns="9144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Monotype Sorts" pitchFamily="2" charset="2"/>
                <a:buChar char="n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bg2"/>
                </a:buClr>
                <a:buSzPct val="75000"/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75000"/>
                <a:buFont typeface="Monotype Sorts" pitchFamily="2" charset="2"/>
                <a:buChar char="n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bg2"/>
                </a:buClr>
                <a:buSzPct val="75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SzPct val="75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75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75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75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75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ru-RU" altLang="ru-RU" sz="1600" i="1">
                  <a:solidFill>
                    <a:srgbClr val="000000"/>
                  </a:solidFill>
                </a:rPr>
                <a:t>R</a:t>
              </a:r>
              <a:r>
                <a:rPr lang="ru-RU" altLang="ru-RU" sz="1600" baseline="-25000">
                  <a:solidFill>
                    <a:srgbClr val="000000"/>
                  </a:solidFill>
                </a:rPr>
                <a:t>доп</a:t>
              </a:r>
              <a:endParaRPr lang="ru-RU" altLang="ru-RU" sz="1600"/>
            </a:p>
          </p:txBody>
        </p:sp>
        <p:sp>
          <p:nvSpPr>
            <p:cNvPr id="91" name="Rectangle 141"/>
            <p:cNvSpPr>
              <a:spLocks noChangeArrowheads="1"/>
            </p:cNvSpPr>
            <p:nvPr/>
          </p:nvSpPr>
          <p:spPr bwMode="auto">
            <a:xfrm>
              <a:off x="3764" y="13744"/>
              <a:ext cx="382" cy="4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143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4" tIns="9144" rIns="9144" bIns="9144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Monotype Sorts" pitchFamily="2" charset="2"/>
                <a:buChar char="n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bg2"/>
                </a:buClr>
                <a:buSzPct val="75000"/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75000"/>
                <a:buFont typeface="Monotype Sorts" pitchFamily="2" charset="2"/>
                <a:buChar char="n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bg2"/>
                </a:buClr>
                <a:buSzPct val="75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SzPct val="75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75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75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75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75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ru-RU" altLang="ru-RU" sz="1600" i="1">
                  <a:solidFill>
                    <a:srgbClr val="000000"/>
                  </a:solidFill>
                </a:rPr>
                <a:t>R</a:t>
              </a:r>
              <a:r>
                <a:rPr lang="ru-RU" altLang="ru-RU" sz="1600" i="1" baseline="-25000">
                  <a:solidFill>
                    <a:srgbClr val="000000"/>
                  </a:solidFill>
                </a:rPr>
                <a:t>h</a:t>
              </a:r>
              <a:endParaRPr lang="ru-RU" altLang="ru-RU" sz="1600"/>
            </a:p>
          </p:txBody>
        </p:sp>
        <p:sp>
          <p:nvSpPr>
            <p:cNvPr id="92" name="Rectangle 142"/>
            <p:cNvSpPr>
              <a:spLocks noChangeArrowheads="1"/>
            </p:cNvSpPr>
            <p:nvPr/>
          </p:nvSpPr>
          <p:spPr bwMode="auto">
            <a:xfrm>
              <a:off x="4405" y="13662"/>
              <a:ext cx="121" cy="403"/>
            </a:xfrm>
            <a:prstGeom prst="rect">
              <a:avLst/>
            </a:prstGeom>
            <a:noFill/>
            <a:ln w="11430">
              <a:solidFill>
                <a:srgbClr val="333333"/>
              </a:solidFill>
              <a:prstDash val="sys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Monotype Sorts" pitchFamily="2" charset="2"/>
                <a:buChar char="n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bg2"/>
                </a:buClr>
                <a:buSzPct val="75000"/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75000"/>
                <a:buFont typeface="Monotype Sorts" pitchFamily="2" charset="2"/>
                <a:buChar char="n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bg2"/>
                </a:buClr>
                <a:buSzPct val="75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SzPct val="75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75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75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75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75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ru-RU" altLang="ru-RU" sz="2400"/>
            </a:p>
          </p:txBody>
        </p:sp>
        <p:sp>
          <p:nvSpPr>
            <p:cNvPr id="93" name="Oval 143"/>
            <p:cNvSpPr>
              <a:spLocks noChangeArrowheads="1"/>
            </p:cNvSpPr>
            <p:nvPr/>
          </p:nvSpPr>
          <p:spPr bwMode="auto">
            <a:xfrm>
              <a:off x="8654" y="13642"/>
              <a:ext cx="21" cy="36"/>
            </a:xfrm>
            <a:prstGeom prst="ellipse">
              <a:avLst/>
            </a:prstGeom>
            <a:solidFill>
              <a:srgbClr val="000000"/>
            </a:solidFill>
            <a:ln w="11430">
              <a:solidFill>
                <a:srgbClr val="333333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Monotype Sorts" pitchFamily="2" charset="2"/>
                <a:buChar char="n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bg2"/>
                </a:buClr>
                <a:buSzPct val="75000"/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75000"/>
                <a:buFont typeface="Monotype Sorts" pitchFamily="2" charset="2"/>
                <a:buChar char="n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bg2"/>
                </a:buClr>
                <a:buSzPct val="75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SzPct val="75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75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75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75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75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ru-RU" altLang="ru-RU" sz="2400"/>
            </a:p>
          </p:txBody>
        </p:sp>
        <p:sp>
          <p:nvSpPr>
            <p:cNvPr id="94" name="Oval 144"/>
            <p:cNvSpPr>
              <a:spLocks noChangeArrowheads="1"/>
            </p:cNvSpPr>
            <p:nvPr/>
          </p:nvSpPr>
          <p:spPr bwMode="auto">
            <a:xfrm>
              <a:off x="9713" y="13635"/>
              <a:ext cx="20" cy="35"/>
            </a:xfrm>
            <a:prstGeom prst="ellipse">
              <a:avLst/>
            </a:prstGeom>
            <a:solidFill>
              <a:srgbClr val="000000"/>
            </a:solidFill>
            <a:ln w="11430">
              <a:solidFill>
                <a:srgbClr val="333333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Monotype Sorts" pitchFamily="2" charset="2"/>
                <a:buChar char="n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bg2"/>
                </a:buClr>
                <a:buSzPct val="75000"/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75000"/>
                <a:buFont typeface="Monotype Sorts" pitchFamily="2" charset="2"/>
                <a:buChar char="n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bg2"/>
                </a:buClr>
                <a:buSzPct val="75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SzPct val="75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75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75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75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75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ru-RU" altLang="ru-RU" sz="2400"/>
            </a:p>
          </p:txBody>
        </p:sp>
        <p:sp>
          <p:nvSpPr>
            <p:cNvPr id="95" name="Oval 145"/>
            <p:cNvSpPr>
              <a:spLocks noChangeArrowheads="1"/>
            </p:cNvSpPr>
            <p:nvPr/>
          </p:nvSpPr>
          <p:spPr bwMode="auto">
            <a:xfrm>
              <a:off x="7560" y="13660"/>
              <a:ext cx="20" cy="35"/>
            </a:xfrm>
            <a:prstGeom prst="ellipse">
              <a:avLst/>
            </a:prstGeom>
            <a:solidFill>
              <a:srgbClr val="000000"/>
            </a:solidFill>
            <a:ln w="11430">
              <a:solidFill>
                <a:srgbClr val="333333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Monotype Sorts" pitchFamily="2" charset="2"/>
                <a:buChar char="n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bg2"/>
                </a:buClr>
                <a:buSzPct val="75000"/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75000"/>
                <a:buFont typeface="Monotype Sorts" pitchFamily="2" charset="2"/>
                <a:buChar char="n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bg2"/>
                </a:buClr>
                <a:buSzPct val="75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SzPct val="75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75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75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75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75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ru-RU" altLang="ru-RU" sz="2400"/>
            </a:p>
          </p:txBody>
        </p:sp>
        <p:sp>
          <p:nvSpPr>
            <p:cNvPr id="96" name="Oval 146"/>
            <p:cNvSpPr>
              <a:spLocks noChangeArrowheads="1"/>
            </p:cNvSpPr>
            <p:nvPr/>
          </p:nvSpPr>
          <p:spPr bwMode="auto">
            <a:xfrm>
              <a:off x="6451" y="13642"/>
              <a:ext cx="19" cy="36"/>
            </a:xfrm>
            <a:prstGeom prst="ellipse">
              <a:avLst/>
            </a:prstGeom>
            <a:solidFill>
              <a:srgbClr val="000000"/>
            </a:solidFill>
            <a:ln w="11430">
              <a:solidFill>
                <a:srgbClr val="333333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Monotype Sorts" pitchFamily="2" charset="2"/>
                <a:buChar char="n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bg2"/>
                </a:buClr>
                <a:buSzPct val="75000"/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75000"/>
                <a:buFont typeface="Monotype Sorts" pitchFamily="2" charset="2"/>
                <a:buChar char="n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bg2"/>
                </a:buClr>
                <a:buSzPct val="75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SzPct val="75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75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75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75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75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ru-RU" altLang="ru-RU" sz="2400"/>
            </a:p>
          </p:txBody>
        </p:sp>
        <p:sp>
          <p:nvSpPr>
            <p:cNvPr id="97" name="Rectangle 147"/>
            <p:cNvSpPr>
              <a:spLocks noChangeArrowheads="1"/>
            </p:cNvSpPr>
            <p:nvPr/>
          </p:nvSpPr>
          <p:spPr bwMode="auto">
            <a:xfrm>
              <a:off x="3675" y="12164"/>
              <a:ext cx="257" cy="4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143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4" tIns="9144" rIns="9144" bIns="9144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Monotype Sorts" pitchFamily="2" charset="2"/>
                <a:buChar char="n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bg2"/>
                </a:buClr>
                <a:buSzPct val="75000"/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75000"/>
                <a:buFont typeface="Monotype Sorts" pitchFamily="2" charset="2"/>
                <a:buChar char="n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bg2"/>
                </a:buClr>
                <a:buSzPct val="75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SzPct val="75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75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75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75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75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ru-RU" altLang="ru-RU" sz="1600" i="1">
                  <a:solidFill>
                    <a:srgbClr val="000000"/>
                  </a:solidFill>
                </a:rPr>
                <a:t>N</a:t>
              </a:r>
              <a:endParaRPr lang="ru-RU" altLang="ru-RU" sz="1600"/>
            </a:p>
          </p:txBody>
        </p:sp>
        <p:sp>
          <p:nvSpPr>
            <p:cNvPr id="98" name="Line 148"/>
            <p:cNvSpPr>
              <a:spLocks noChangeShapeType="1"/>
            </p:cNvSpPr>
            <p:nvPr/>
          </p:nvSpPr>
          <p:spPr bwMode="auto">
            <a:xfrm flipH="1" flipV="1">
              <a:off x="5313" y="12147"/>
              <a:ext cx="5" cy="1345"/>
            </a:xfrm>
            <a:prstGeom prst="line">
              <a:avLst/>
            </a:prstGeom>
            <a:noFill/>
            <a:ln w="11430">
              <a:solidFill>
                <a:srgbClr val="333333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99" name="Oval 149"/>
            <p:cNvSpPr>
              <a:spLocks noChangeArrowheads="1"/>
            </p:cNvSpPr>
            <p:nvPr/>
          </p:nvSpPr>
          <p:spPr bwMode="auto">
            <a:xfrm>
              <a:off x="5304" y="12140"/>
              <a:ext cx="20" cy="34"/>
            </a:xfrm>
            <a:prstGeom prst="ellipse">
              <a:avLst/>
            </a:prstGeom>
            <a:solidFill>
              <a:srgbClr val="000000"/>
            </a:solidFill>
            <a:ln w="11430">
              <a:solidFill>
                <a:srgbClr val="333333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Monotype Sorts" pitchFamily="2" charset="2"/>
                <a:buChar char="n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bg2"/>
                </a:buClr>
                <a:buSzPct val="75000"/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75000"/>
                <a:buFont typeface="Monotype Sorts" pitchFamily="2" charset="2"/>
                <a:buChar char="n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bg2"/>
                </a:buClr>
                <a:buSzPct val="75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SzPct val="75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75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75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75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75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ru-RU" altLang="ru-RU" sz="2400"/>
            </a:p>
          </p:txBody>
        </p:sp>
        <p:sp>
          <p:nvSpPr>
            <p:cNvPr id="100" name="Line 150"/>
            <p:cNvSpPr>
              <a:spLocks noChangeShapeType="1"/>
            </p:cNvSpPr>
            <p:nvPr/>
          </p:nvSpPr>
          <p:spPr bwMode="auto">
            <a:xfrm flipH="1">
              <a:off x="5444" y="12532"/>
              <a:ext cx="11" cy="960"/>
            </a:xfrm>
            <a:prstGeom prst="line">
              <a:avLst/>
            </a:prstGeom>
            <a:noFill/>
            <a:ln w="11430">
              <a:solidFill>
                <a:srgbClr val="333333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01" name="Rectangle 151"/>
            <p:cNvSpPr>
              <a:spLocks noChangeArrowheads="1"/>
            </p:cNvSpPr>
            <p:nvPr/>
          </p:nvSpPr>
          <p:spPr bwMode="auto">
            <a:xfrm>
              <a:off x="1952" y="11873"/>
              <a:ext cx="257" cy="4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143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4" tIns="9144" rIns="9144" bIns="9144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Monotype Sorts" pitchFamily="2" charset="2"/>
                <a:buChar char="n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bg2"/>
                </a:buClr>
                <a:buSzPct val="75000"/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75000"/>
                <a:buFont typeface="Monotype Sorts" pitchFamily="2" charset="2"/>
                <a:buChar char="n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bg2"/>
                </a:buClr>
                <a:buSzPct val="75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SzPct val="75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75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75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75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75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ru-RU" sz="1600">
                  <a:solidFill>
                    <a:srgbClr val="000000"/>
                  </a:solidFill>
                </a:rPr>
                <a:t>0</a:t>
              </a:r>
              <a:endParaRPr lang="ru-RU" altLang="ru-RU" sz="1600"/>
            </a:p>
          </p:txBody>
        </p:sp>
        <p:sp>
          <p:nvSpPr>
            <p:cNvPr id="102" name="Rectangle 152"/>
            <p:cNvSpPr>
              <a:spLocks noChangeArrowheads="1"/>
            </p:cNvSpPr>
            <p:nvPr/>
          </p:nvSpPr>
          <p:spPr bwMode="auto">
            <a:xfrm>
              <a:off x="4627" y="11745"/>
              <a:ext cx="344" cy="4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143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4" tIns="9144" rIns="9144" bIns="9144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Monotype Sorts" pitchFamily="2" charset="2"/>
                <a:buChar char="n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bg2"/>
                </a:buClr>
                <a:buSzPct val="75000"/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75000"/>
                <a:buFont typeface="Monotype Sorts" pitchFamily="2" charset="2"/>
                <a:buChar char="n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bg2"/>
                </a:buClr>
                <a:buSzPct val="75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SzPct val="75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75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75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75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75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ru-RU" sz="1600" i="1">
                  <a:solidFill>
                    <a:srgbClr val="000000"/>
                  </a:solidFill>
                </a:rPr>
                <a:t>z</a:t>
              </a:r>
              <a:r>
                <a:rPr lang="ru-RU" altLang="ru-RU" sz="1600" i="1" baseline="-25000">
                  <a:solidFill>
                    <a:srgbClr val="000000"/>
                  </a:solidFill>
                </a:rPr>
                <a:t>A</a:t>
              </a:r>
              <a:endParaRPr lang="ru-RU" altLang="ru-RU" sz="1600"/>
            </a:p>
          </p:txBody>
        </p:sp>
        <p:sp>
          <p:nvSpPr>
            <p:cNvPr id="103" name="Rectangle 153"/>
            <p:cNvSpPr>
              <a:spLocks noChangeArrowheads="1"/>
            </p:cNvSpPr>
            <p:nvPr/>
          </p:nvSpPr>
          <p:spPr bwMode="auto">
            <a:xfrm>
              <a:off x="4100" y="12104"/>
              <a:ext cx="408" cy="114"/>
            </a:xfrm>
            <a:prstGeom prst="rect">
              <a:avLst/>
            </a:prstGeom>
            <a:solidFill>
              <a:srgbClr val="FFFFFF"/>
            </a:solidFill>
            <a:ln w="11430">
              <a:solidFill>
                <a:srgbClr val="333333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Monotype Sorts" pitchFamily="2" charset="2"/>
                <a:buChar char="n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bg2"/>
                </a:buClr>
                <a:buSzPct val="75000"/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75000"/>
                <a:buFont typeface="Monotype Sorts" pitchFamily="2" charset="2"/>
                <a:buChar char="n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bg2"/>
                </a:buClr>
                <a:buSzPct val="75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SzPct val="75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75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75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75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75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ru-RU" altLang="ru-RU" sz="2400"/>
            </a:p>
          </p:txBody>
        </p:sp>
        <p:sp>
          <p:nvSpPr>
            <p:cNvPr id="104" name="Rectangle 154"/>
            <p:cNvSpPr>
              <a:spLocks noChangeArrowheads="1"/>
            </p:cNvSpPr>
            <p:nvPr/>
          </p:nvSpPr>
          <p:spPr bwMode="auto">
            <a:xfrm>
              <a:off x="4627" y="12129"/>
              <a:ext cx="344" cy="4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143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4" tIns="9144" rIns="9144" bIns="9144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Monotype Sorts" pitchFamily="2" charset="2"/>
                <a:buChar char="n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bg2"/>
                </a:buClr>
                <a:buSzPct val="75000"/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75000"/>
                <a:buFont typeface="Monotype Sorts" pitchFamily="2" charset="2"/>
                <a:buChar char="n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bg2"/>
                </a:buClr>
                <a:buSzPct val="75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SzPct val="75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75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75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75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75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ru-RU" altLang="ru-RU" sz="1600" i="1">
                  <a:solidFill>
                    <a:srgbClr val="000000"/>
                  </a:solidFill>
                </a:rPr>
                <a:t>z</a:t>
              </a:r>
              <a:r>
                <a:rPr lang="ru-RU" altLang="ru-RU" sz="1600" i="1" baseline="-25000">
                  <a:solidFill>
                    <a:srgbClr val="000000"/>
                  </a:solidFill>
                </a:rPr>
                <a:t>N</a:t>
              </a:r>
              <a:endParaRPr lang="ru-RU" altLang="ru-RU" sz="1600"/>
            </a:p>
          </p:txBody>
        </p:sp>
        <p:sp>
          <p:nvSpPr>
            <p:cNvPr id="105" name="Rectangle 155"/>
            <p:cNvSpPr>
              <a:spLocks noChangeArrowheads="1"/>
            </p:cNvSpPr>
            <p:nvPr/>
          </p:nvSpPr>
          <p:spPr bwMode="auto">
            <a:xfrm>
              <a:off x="4088" y="12470"/>
              <a:ext cx="420" cy="126"/>
            </a:xfrm>
            <a:prstGeom prst="rect">
              <a:avLst/>
            </a:prstGeom>
            <a:solidFill>
              <a:srgbClr val="FFFFFF"/>
            </a:solidFill>
            <a:ln w="11430">
              <a:solidFill>
                <a:srgbClr val="333333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Monotype Sorts" pitchFamily="2" charset="2"/>
                <a:buChar char="n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bg2"/>
                </a:buClr>
                <a:buSzPct val="75000"/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75000"/>
                <a:buFont typeface="Monotype Sorts" pitchFamily="2" charset="2"/>
                <a:buChar char="n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bg2"/>
                </a:buClr>
                <a:buSzPct val="75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SzPct val="75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75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75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75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75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ru-RU" altLang="ru-RU" sz="2400"/>
            </a:p>
          </p:txBody>
        </p:sp>
        <p:sp>
          <p:nvSpPr>
            <p:cNvPr id="106" name="Rectangle 156"/>
            <p:cNvSpPr>
              <a:spLocks noChangeArrowheads="1"/>
            </p:cNvSpPr>
            <p:nvPr/>
          </p:nvSpPr>
          <p:spPr bwMode="auto">
            <a:xfrm>
              <a:off x="2622" y="12091"/>
              <a:ext cx="499" cy="4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143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4" tIns="9144" rIns="9144" bIns="9144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Monotype Sorts" pitchFamily="2" charset="2"/>
                <a:buChar char="n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bg2"/>
                </a:buClr>
                <a:buSzPct val="75000"/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75000"/>
                <a:buFont typeface="Monotype Sorts" pitchFamily="2" charset="2"/>
                <a:buChar char="n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bg2"/>
                </a:buClr>
                <a:buSzPct val="75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SzPct val="75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75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75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75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75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ru-RU" altLang="ru-RU" sz="1600" i="1">
                  <a:solidFill>
                    <a:srgbClr val="000000"/>
                  </a:solidFill>
                </a:rPr>
                <a:t>z</a:t>
              </a:r>
              <a:r>
                <a:rPr lang="ru-RU" altLang="ru-RU" sz="1600" baseline="-25000">
                  <a:solidFill>
                    <a:srgbClr val="000000"/>
                  </a:solidFill>
                </a:rPr>
                <a:t>тр</a:t>
              </a:r>
              <a:r>
                <a:rPr lang="ru-RU" altLang="ru-RU" sz="1600" i="1" baseline="-25000">
                  <a:solidFill>
                    <a:srgbClr val="000000"/>
                  </a:solidFill>
                </a:rPr>
                <a:t>A</a:t>
              </a:r>
              <a:endParaRPr lang="ru-RU" altLang="ru-RU" sz="1600"/>
            </a:p>
          </p:txBody>
        </p:sp>
        <p:sp>
          <p:nvSpPr>
            <p:cNvPr id="107" name="Oval 157"/>
            <p:cNvSpPr>
              <a:spLocks noChangeArrowheads="1"/>
            </p:cNvSpPr>
            <p:nvPr/>
          </p:nvSpPr>
          <p:spPr bwMode="auto">
            <a:xfrm>
              <a:off x="5444" y="12520"/>
              <a:ext cx="19" cy="34"/>
            </a:xfrm>
            <a:prstGeom prst="ellipse">
              <a:avLst/>
            </a:prstGeom>
            <a:solidFill>
              <a:srgbClr val="000000"/>
            </a:solidFill>
            <a:ln w="11430">
              <a:solidFill>
                <a:srgbClr val="333333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Monotype Sorts" pitchFamily="2" charset="2"/>
                <a:buChar char="n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bg2"/>
                </a:buClr>
                <a:buSzPct val="75000"/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75000"/>
                <a:buFont typeface="Monotype Sorts" pitchFamily="2" charset="2"/>
                <a:buChar char="n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bg2"/>
                </a:buClr>
                <a:buSzPct val="75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SzPct val="75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75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75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75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75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ru-RU" altLang="ru-RU" sz="2400"/>
            </a:p>
          </p:txBody>
        </p:sp>
        <p:sp>
          <p:nvSpPr>
            <p:cNvPr id="108" name="Line 158"/>
            <p:cNvSpPr>
              <a:spLocks noChangeShapeType="1"/>
            </p:cNvSpPr>
            <p:nvPr/>
          </p:nvSpPr>
          <p:spPr bwMode="auto">
            <a:xfrm flipH="1">
              <a:off x="3836" y="15142"/>
              <a:ext cx="433" cy="2"/>
            </a:xfrm>
            <a:prstGeom prst="line">
              <a:avLst/>
            </a:prstGeom>
            <a:noFill/>
            <a:ln w="11430">
              <a:solidFill>
                <a:srgbClr val="333333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10" name="Line 160"/>
            <p:cNvSpPr>
              <a:spLocks noChangeShapeType="1"/>
            </p:cNvSpPr>
            <p:nvPr/>
          </p:nvSpPr>
          <p:spPr bwMode="auto">
            <a:xfrm>
              <a:off x="4094" y="11937"/>
              <a:ext cx="409" cy="1"/>
            </a:xfrm>
            <a:prstGeom prst="line">
              <a:avLst/>
            </a:prstGeom>
            <a:noFill/>
            <a:ln w="11430">
              <a:solidFill>
                <a:srgbClr val="333333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11" name="Rectangle 161"/>
            <p:cNvSpPr>
              <a:spLocks noChangeArrowheads="1"/>
            </p:cNvSpPr>
            <p:nvPr/>
          </p:nvSpPr>
          <p:spPr bwMode="auto">
            <a:xfrm>
              <a:off x="4724" y="13924"/>
              <a:ext cx="516" cy="4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143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4" tIns="9144" rIns="9144" bIns="9144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Monotype Sorts" pitchFamily="2" charset="2"/>
                <a:buChar char="n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bg2"/>
                </a:buClr>
                <a:buSzPct val="75000"/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75000"/>
                <a:buFont typeface="Monotype Sorts" pitchFamily="2" charset="2"/>
                <a:buChar char="n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bg2"/>
                </a:buClr>
                <a:buSzPct val="75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SzPct val="75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75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75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75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75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ru-RU" altLang="ru-RU" sz="1600" i="1">
                  <a:solidFill>
                    <a:srgbClr val="000000"/>
                  </a:solidFill>
                </a:rPr>
                <a:t>I</a:t>
              </a:r>
              <a:r>
                <a:rPr lang="en-US" altLang="ru-RU" sz="1600" i="1" baseline="-25000">
                  <a:solidFill>
                    <a:srgbClr val="000000"/>
                  </a:solidFill>
                </a:rPr>
                <a:t>h</a:t>
              </a:r>
              <a:endParaRPr lang="ru-RU" altLang="ru-RU" sz="1600"/>
            </a:p>
          </p:txBody>
        </p:sp>
        <p:sp>
          <p:nvSpPr>
            <p:cNvPr id="112" name="Rectangle 162"/>
            <p:cNvSpPr>
              <a:spLocks noChangeArrowheads="1"/>
            </p:cNvSpPr>
            <p:nvPr/>
          </p:nvSpPr>
          <p:spPr bwMode="auto">
            <a:xfrm rot="3859281">
              <a:off x="4968" y="13410"/>
              <a:ext cx="120" cy="403"/>
            </a:xfrm>
            <a:prstGeom prst="rect">
              <a:avLst/>
            </a:prstGeom>
            <a:noFill/>
            <a:ln w="11430">
              <a:solidFill>
                <a:srgbClr val="333333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Monotype Sorts" pitchFamily="2" charset="2"/>
                <a:buChar char="n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bg2"/>
                </a:buClr>
                <a:buSzPct val="75000"/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75000"/>
                <a:buFont typeface="Monotype Sorts" pitchFamily="2" charset="2"/>
                <a:buChar char="n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bg2"/>
                </a:buClr>
                <a:buSzPct val="75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SzPct val="75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75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75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75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75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ru-RU" altLang="ru-RU" sz="2400"/>
            </a:p>
          </p:txBody>
        </p:sp>
        <p:sp>
          <p:nvSpPr>
            <p:cNvPr id="113" name="Rectangle 163"/>
            <p:cNvSpPr>
              <a:spLocks noChangeArrowheads="1"/>
            </p:cNvSpPr>
            <p:nvPr/>
          </p:nvSpPr>
          <p:spPr bwMode="auto">
            <a:xfrm>
              <a:off x="5253" y="12620"/>
              <a:ext cx="119" cy="403"/>
            </a:xfrm>
            <a:prstGeom prst="rect">
              <a:avLst/>
            </a:prstGeom>
            <a:noFill/>
            <a:ln w="11430">
              <a:solidFill>
                <a:srgbClr val="333333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Monotype Sorts" pitchFamily="2" charset="2"/>
                <a:buChar char="n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bg2"/>
                </a:buClr>
                <a:buSzPct val="75000"/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75000"/>
                <a:buFont typeface="Monotype Sorts" pitchFamily="2" charset="2"/>
                <a:buChar char="n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bg2"/>
                </a:buClr>
                <a:buSzPct val="75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SzPct val="75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75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75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75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75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ru-RU" altLang="ru-RU" sz="2400"/>
            </a:p>
          </p:txBody>
        </p:sp>
        <p:sp>
          <p:nvSpPr>
            <p:cNvPr id="114" name="Rectangle 164"/>
            <p:cNvSpPr>
              <a:spLocks noChangeArrowheads="1"/>
            </p:cNvSpPr>
            <p:nvPr/>
          </p:nvSpPr>
          <p:spPr bwMode="auto">
            <a:xfrm>
              <a:off x="3668" y="11006"/>
              <a:ext cx="257" cy="4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143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4" tIns="9144" rIns="9144" bIns="9144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Monotype Sorts" pitchFamily="2" charset="2"/>
                <a:buChar char="n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bg2"/>
                </a:buClr>
                <a:buSzPct val="75000"/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75000"/>
                <a:buFont typeface="Monotype Sorts" pitchFamily="2" charset="2"/>
                <a:buChar char="n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bg2"/>
                </a:buClr>
                <a:buSzPct val="75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SzPct val="75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75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75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75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75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ru-RU" sz="1600" i="1">
                  <a:solidFill>
                    <a:srgbClr val="000000"/>
                  </a:solidFill>
                </a:rPr>
                <a:t>C</a:t>
              </a:r>
              <a:endParaRPr lang="ru-RU" altLang="ru-RU" sz="1600"/>
            </a:p>
          </p:txBody>
        </p:sp>
        <p:sp>
          <p:nvSpPr>
            <p:cNvPr id="115" name="Rectangle 165"/>
            <p:cNvSpPr>
              <a:spLocks noChangeArrowheads="1"/>
            </p:cNvSpPr>
            <p:nvPr/>
          </p:nvSpPr>
          <p:spPr bwMode="auto">
            <a:xfrm>
              <a:off x="4898" y="12616"/>
              <a:ext cx="257" cy="4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143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4" tIns="9144" rIns="9144" bIns="9144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Monotype Sorts" pitchFamily="2" charset="2"/>
                <a:buChar char="n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bg2"/>
                </a:buClr>
                <a:buSzPct val="75000"/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75000"/>
                <a:buFont typeface="Monotype Sorts" pitchFamily="2" charset="2"/>
                <a:buChar char="n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bg2"/>
                </a:buClr>
                <a:buSzPct val="75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SzPct val="75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75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75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75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75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ru-RU" sz="1600" i="1">
                  <a:solidFill>
                    <a:srgbClr val="000000"/>
                  </a:solidFill>
                </a:rPr>
                <a:t>F</a:t>
              </a:r>
              <a:endParaRPr lang="ru-RU" altLang="ru-RU" sz="1600"/>
            </a:p>
          </p:txBody>
        </p:sp>
        <p:sp>
          <p:nvSpPr>
            <p:cNvPr id="116" name="Rectangle 166"/>
            <p:cNvSpPr>
              <a:spLocks noChangeArrowheads="1"/>
            </p:cNvSpPr>
            <p:nvPr/>
          </p:nvSpPr>
          <p:spPr bwMode="auto">
            <a:xfrm>
              <a:off x="4417" y="14526"/>
              <a:ext cx="121" cy="403"/>
            </a:xfrm>
            <a:prstGeom prst="rect">
              <a:avLst/>
            </a:prstGeom>
            <a:solidFill>
              <a:srgbClr val="FFFFFF"/>
            </a:solidFill>
            <a:ln w="11430">
              <a:solidFill>
                <a:srgbClr val="333333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Monotype Sorts" pitchFamily="2" charset="2"/>
                <a:buChar char="n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bg2"/>
                </a:buClr>
                <a:buSzPct val="75000"/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75000"/>
                <a:buFont typeface="Monotype Sorts" pitchFamily="2" charset="2"/>
                <a:buChar char="n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bg2"/>
                </a:buClr>
                <a:buSzPct val="75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SzPct val="75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75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75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75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75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ru-RU" altLang="ru-RU" sz="2400"/>
            </a:p>
          </p:txBody>
        </p:sp>
        <p:sp>
          <p:nvSpPr>
            <p:cNvPr id="117" name="Oval 167"/>
            <p:cNvSpPr>
              <a:spLocks noChangeArrowheads="1"/>
            </p:cNvSpPr>
            <p:nvPr/>
          </p:nvSpPr>
          <p:spPr bwMode="auto">
            <a:xfrm>
              <a:off x="5420" y="13447"/>
              <a:ext cx="63" cy="78"/>
            </a:xfrm>
            <a:prstGeom prst="ellipse">
              <a:avLst/>
            </a:prstGeom>
            <a:solidFill>
              <a:srgbClr val="333333"/>
            </a:solidFill>
            <a:ln w="11430">
              <a:solidFill>
                <a:srgbClr val="333333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Monotype Sorts" pitchFamily="2" charset="2"/>
                <a:buChar char="n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bg2"/>
                </a:buClr>
                <a:buSzPct val="75000"/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75000"/>
                <a:buFont typeface="Monotype Sorts" pitchFamily="2" charset="2"/>
                <a:buChar char="n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bg2"/>
                </a:buClr>
                <a:buSzPct val="75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SzPct val="75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75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75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75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75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ru-RU" altLang="ru-RU" sz="2400"/>
            </a:p>
          </p:txBody>
        </p:sp>
        <p:sp>
          <p:nvSpPr>
            <p:cNvPr id="118" name="Oval 168"/>
            <p:cNvSpPr>
              <a:spLocks noChangeArrowheads="1"/>
            </p:cNvSpPr>
            <p:nvPr/>
          </p:nvSpPr>
          <p:spPr bwMode="auto">
            <a:xfrm>
              <a:off x="5285" y="13450"/>
              <a:ext cx="63" cy="78"/>
            </a:xfrm>
            <a:prstGeom prst="ellipse">
              <a:avLst/>
            </a:prstGeom>
            <a:solidFill>
              <a:srgbClr val="333333"/>
            </a:solidFill>
            <a:ln w="11430">
              <a:solidFill>
                <a:srgbClr val="333333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Monotype Sorts" pitchFamily="2" charset="2"/>
                <a:buChar char="n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bg2"/>
                </a:buClr>
                <a:buSzPct val="75000"/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75000"/>
                <a:buFont typeface="Monotype Sorts" pitchFamily="2" charset="2"/>
                <a:buChar char="n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bg2"/>
                </a:buClr>
                <a:buSzPct val="75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SzPct val="75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75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75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75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75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ru-RU" altLang="ru-RU" sz="2400"/>
            </a:p>
          </p:txBody>
        </p:sp>
        <p:sp>
          <p:nvSpPr>
            <p:cNvPr id="119" name="Line 169"/>
            <p:cNvSpPr>
              <a:spLocks noChangeShapeType="1"/>
            </p:cNvSpPr>
            <p:nvPr/>
          </p:nvSpPr>
          <p:spPr bwMode="auto">
            <a:xfrm flipH="1">
              <a:off x="5222" y="13474"/>
              <a:ext cx="96" cy="54"/>
            </a:xfrm>
            <a:prstGeom prst="line">
              <a:avLst/>
            </a:prstGeom>
            <a:noFill/>
            <a:ln w="11430">
              <a:solidFill>
                <a:srgbClr val="33333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20" name="Line 170"/>
            <p:cNvSpPr>
              <a:spLocks noChangeShapeType="1"/>
            </p:cNvSpPr>
            <p:nvPr/>
          </p:nvSpPr>
          <p:spPr bwMode="auto">
            <a:xfrm flipH="1" flipV="1">
              <a:off x="2426" y="13512"/>
              <a:ext cx="6" cy="628"/>
            </a:xfrm>
            <a:prstGeom prst="line">
              <a:avLst/>
            </a:prstGeom>
            <a:noFill/>
            <a:ln w="11430">
              <a:solidFill>
                <a:srgbClr val="333333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21" name="Line 171"/>
            <p:cNvSpPr>
              <a:spLocks noChangeShapeType="1"/>
            </p:cNvSpPr>
            <p:nvPr/>
          </p:nvSpPr>
          <p:spPr bwMode="auto">
            <a:xfrm flipH="1">
              <a:off x="4844" y="13654"/>
              <a:ext cx="384" cy="194"/>
            </a:xfrm>
            <a:prstGeom prst="line">
              <a:avLst/>
            </a:prstGeom>
            <a:noFill/>
            <a:ln w="11430">
              <a:solidFill>
                <a:srgbClr val="333333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22" name="Line 172"/>
            <p:cNvSpPr>
              <a:spLocks noChangeShapeType="1"/>
            </p:cNvSpPr>
            <p:nvPr/>
          </p:nvSpPr>
          <p:spPr bwMode="auto">
            <a:xfrm flipH="1">
              <a:off x="4634" y="14140"/>
              <a:ext cx="6" cy="402"/>
            </a:xfrm>
            <a:prstGeom prst="line">
              <a:avLst/>
            </a:prstGeom>
            <a:noFill/>
            <a:ln w="11430">
              <a:solidFill>
                <a:srgbClr val="333333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23" name="Line 173"/>
            <p:cNvSpPr>
              <a:spLocks noChangeShapeType="1"/>
            </p:cNvSpPr>
            <p:nvPr/>
          </p:nvSpPr>
          <p:spPr bwMode="auto">
            <a:xfrm flipH="1">
              <a:off x="5264" y="12172"/>
              <a:ext cx="6" cy="402"/>
            </a:xfrm>
            <a:prstGeom prst="line">
              <a:avLst/>
            </a:prstGeom>
            <a:noFill/>
            <a:ln w="11430">
              <a:solidFill>
                <a:srgbClr val="333333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24" name="Rectangle 174"/>
            <p:cNvSpPr>
              <a:spLocks noChangeArrowheads="1"/>
            </p:cNvSpPr>
            <p:nvPr/>
          </p:nvSpPr>
          <p:spPr bwMode="auto">
            <a:xfrm>
              <a:off x="5504" y="13481"/>
              <a:ext cx="42" cy="42"/>
            </a:xfrm>
            <a:prstGeom prst="rect">
              <a:avLst/>
            </a:prstGeom>
            <a:solidFill>
              <a:srgbClr val="333333"/>
            </a:solidFill>
            <a:ln w="1143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Monotype Sorts" pitchFamily="2" charset="2"/>
                <a:buChar char="n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bg2"/>
                </a:buClr>
                <a:buSzPct val="75000"/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75000"/>
                <a:buFont typeface="Monotype Sorts" pitchFamily="2" charset="2"/>
                <a:buChar char="n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bg2"/>
                </a:buClr>
                <a:buSzPct val="75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SzPct val="75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75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75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75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75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ru-RU" altLang="ru-RU" sz="2400"/>
            </a:p>
          </p:txBody>
        </p:sp>
        <p:sp>
          <p:nvSpPr>
            <p:cNvPr id="125" name="Freeform 175"/>
            <p:cNvSpPr>
              <a:spLocks/>
            </p:cNvSpPr>
            <p:nvPr/>
          </p:nvSpPr>
          <p:spPr bwMode="auto">
            <a:xfrm>
              <a:off x="5432" y="13193"/>
              <a:ext cx="168" cy="312"/>
            </a:xfrm>
            <a:custGeom>
              <a:avLst/>
              <a:gdLst>
                <a:gd name="T0" fmla="*/ 90 w 168"/>
                <a:gd name="T1" fmla="*/ 312 h 312"/>
                <a:gd name="T2" fmla="*/ 168 w 168"/>
                <a:gd name="T3" fmla="*/ 312 h 312"/>
                <a:gd name="T4" fmla="*/ 168 w 168"/>
                <a:gd name="T5" fmla="*/ 0 h 312"/>
                <a:gd name="T6" fmla="*/ 0 w 168"/>
                <a:gd name="T7" fmla="*/ 0 h 31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68"/>
                <a:gd name="T13" fmla="*/ 0 h 312"/>
                <a:gd name="T14" fmla="*/ 168 w 168"/>
                <a:gd name="T15" fmla="*/ 312 h 31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68" h="312">
                  <a:moveTo>
                    <a:pt x="90" y="312"/>
                  </a:moveTo>
                  <a:lnTo>
                    <a:pt x="168" y="312"/>
                  </a:lnTo>
                  <a:lnTo>
                    <a:pt x="168" y="0"/>
                  </a:lnTo>
                  <a:lnTo>
                    <a:pt x="0" y="0"/>
                  </a:lnTo>
                </a:path>
              </a:pathLst>
            </a:custGeom>
            <a:noFill/>
            <a:ln w="1143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26" name="Oval 176"/>
            <p:cNvSpPr>
              <a:spLocks noChangeArrowheads="1"/>
            </p:cNvSpPr>
            <p:nvPr/>
          </p:nvSpPr>
          <p:spPr bwMode="auto">
            <a:xfrm>
              <a:off x="5438" y="13172"/>
              <a:ext cx="30" cy="48"/>
            </a:xfrm>
            <a:prstGeom prst="ellipse">
              <a:avLst/>
            </a:prstGeom>
            <a:solidFill>
              <a:srgbClr val="333333"/>
            </a:solidFill>
            <a:ln w="1143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Monotype Sorts" pitchFamily="2" charset="2"/>
                <a:buChar char="n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bg2"/>
                </a:buClr>
                <a:buSzPct val="75000"/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75000"/>
                <a:buFont typeface="Monotype Sorts" pitchFamily="2" charset="2"/>
                <a:buChar char="n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bg2"/>
                </a:buClr>
                <a:buSzPct val="75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SzPct val="75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75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75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75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75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ru-RU" altLang="ru-RU" sz="2400"/>
            </a:p>
          </p:txBody>
        </p:sp>
        <p:sp>
          <p:nvSpPr>
            <p:cNvPr id="127" name="Rectangle 177"/>
            <p:cNvSpPr>
              <a:spLocks noChangeArrowheads="1"/>
            </p:cNvSpPr>
            <p:nvPr/>
          </p:nvSpPr>
          <p:spPr bwMode="auto">
            <a:xfrm>
              <a:off x="2810" y="10784"/>
              <a:ext cx="345" cy="4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143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4" tIns="9144" rIns="9144" bIns="9144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Monotype Sorts" pitchFamily="2" charset="2"/>
                <a:buChar char="n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bg2"/>
                </a:buClr>
                <a:buSzPct val="75000"/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75000"/>
                <a:buFont typeface="Monotype Sorts" pitchFamily="2" charset="2"/>
                <a:buChar char="n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bg2"/>
                </a:buClr>
                <a:buSzPct val="75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SzPct val="75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75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75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75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75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ru-RU" sz="1600" i="1">
                  <a:solidFill>
                    <a:srgbClr val="000000"/>
                  </a:solidFill>
                </a:rPr>
                <a:t>U</a:t>
              </a:r>
              <a:r>
                <a:rPr lang="ru-RU" altLang="ru-RU" sz="1600" baseline="-25000">
                  <a:solidFill>
                    <a:srgbClr val="000000"/>
                  </a:solidFill>
                </a:rPr>
                <a:t>ф</a:t>
              </a:r>
              <a:endParaRPr lang="ru-RU" altLang="ru-RU" sz="1600"/>
            </a:p>
          </p:txBody>
        </p:sp>
      </p:grpSp>
    </p:spTree>
    <p:extLst>
      <p:ext uri="{BB962C8B-B14F-4D97-AF65-F5344CB8AC3E}">
        <p14:creationId xmlns:p14="http://schemas.microsoft.com/office/powerpoint/2010/main" val="3447915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83666" y="721806"/>
            <a:ext cx="8023225" cy="720725"/>
          </a:xfrm>
        </p:spPr>
        <p:txBody>
          <a:bodyPr>
            <a:normAutofit/>
          </a:bodyPr>
          <a:lstStyle/>
          <a:p>
            <a:pPr algn="ctr">
              <a:spcBef>
                <a:spcPct val="50000"/>
              </a:spcBef>
            </a:pPr>
            <a:r>
              <a:rPr lang="ru-RU" altLang="ru-RU" b="1" dirty="0">
                <a:solidFill>
                  <a:schemeClr val="accent1"/>
                </a:solidFill>
              </a:rPr>
              <a:t>Лабораторная работа № </a:t>
            </a:r>
            <a:r>
              <a:rPr lang="ru-RU" altLang="ru-RU" b="1" dirty="0" smtClean="0">
                <a:solidFill>
                  <a:schemeClr val="accent1"/>
                </a:solidFill>
              </a:rPr>
              <a:t>5, 19</a:t>
            </a:r>
            <a:endParaRPr lang="ru-RU" altLang="ru-RU" dirty="0">
              <a:solidFill>
                <a:schemeClr val="accent1"/>
              </a:solidFill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FB0DE-8D94-4767-991F-04216DFF01F7}" type="slidenum">
              <a:rPr lang="ru-RU" smtClean="0"/>
              <a:t>11</a:t>
            </a:fld>
            <a:endParaRPr lang="ru-RU" dirty="0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3575719" y="5134648"/>
            <a:ext cx="30416179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171" name="Picture 2" descr="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61494" y="833355"/>
            <a:ext cx="3240564" cy="43178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2" name="Picture 3" descr="P102041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3174" y="1408006"/>
            <a:ext cx="4349130" cy="32451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3" name="Text Box 4"/>
          <p:cNvSpPr txBox="1">
            <a:spLocks noChangeArrowheads="1"/>
          </p:cNvSpPr>
          <p:nvPr/>
        </p:nvSpPr>
        <p:spPr bwMode="auto">
          <a:xfrm>
            <a:off x="0" y="4617132"/>
            <a:ext cx="12000656" cy="163121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marL="457200" indent="-457200">
              <a:spcBef>
                <a:spcPct val="20000"/>
              </a:spcBef>
              <a:buClr>
                <a:schemeClr val="bg2"/>
              </a:buClr>
              <a:buSzPct val="75000"/>
              <a:buFont typeface="Monotype Sorts" pitchFamily="2" charset="2"/>
              <a:buChar char="n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bg2"/>
              </a:buClr>
              <a:buSzPct val="7500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75000"/>
              <a:buFont typeface="Monotype Sorts" pitchFamily="2" charset="2"/>
              <a:buChar char="n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bg2"/>
              </a:buClr>
              <a:buSzPct val="75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SzPct val="75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indent="0" algn="just">
              <a:spcBef>
                <a:spcPts val="0"/>
              </a:spcBef>
              <a:buClrTx/>
              <a:buSzTx/>
              <a:buFontTx/>
              <a:buNone/>
            </a:pPr>
            <a:r>
              <a:rPr lang="ru-RU" altLang="ru-RU" sz="2000" b="1" dirty="0"/>
              <a:t> </a:t>
            </a:r>
            <a:r>
              <a:rPr lang="ru-RU" altLang="ru-RU" sz="2000" b="1" dirty="0" smtClean="0"/>
              <a:t>Частота </a:t>
            </a:r>
            <a:r>
              <a:rPr lang="ru-RU" altLang="ru-RU" sz="2000" dirty="0" smtClean="0"/>
              <a:t>– генератор Ганна 10 ГГц, СВЧ печь – 2,45 ГГц, мобильный телефон – 0,9 или 1,8 ГГц </a:t>
            </a:r>
            <a:r>
              <a:rPr lang="en-US" altLang="ru-RU" sz="2000" dirty="0" smtClean="0"/>
              <a:t>&gt; </a:t>
            </a:r>
            <a:r>
              <a:rPr lang="ru-RU" altLang="ru-RU" sz="2000" dirty="0" smtClean="0"/>
              <a:t>300 Гц. </a:t>
            </a:r>
            <a:r>
              <a:rPr lang="ru-RU" sz="2000" dirty="0" smtClean="0"/>
              <a:t>В </a:t>
            </a:r>
            <a:r>
              <a:rPr lang="ru-RU" sz="2000" dirty="0"/>
              <a:t>волновой зоне интенсивность поля оценивается плотностью потока энергии (ППЭ), т.</a:t>
            </a:r>
            <a:r>
              <a:rPr lang="en-GB" sz="2000" dirty="0"/>
              <a:t> </a:t>
            </a:r>
            <a:r>
              <a:rPr lang="ru-RU" sz="2000" dirty="0"/>
              <a:t>е. количеством энергии, падающей на единицу площади поверхности в единицу времени (фактически, это плотность потока мощности). ППЭ выражается в ваттах на квадратный </a:t>
            </a:r>
            <a:r>
              <a:rPr lang="ru-RU" sz="2000" dirty="0" smtClean="0"/>
              <a:t>метр Вт/м</a:t>
            </a:r>
            <a:r>
              <a:rPr lang="ru-RU" sz="2000" baseline="30000" dirty="0" smtClean="0"/>
              <a:t>2</a:t>
            </a:r>
            <a:r>
              <a:rPr lang="ru-RU" sz="2000" dirty="0" smtClean="0"/>
              <a:t>. </a:t>
            </a:r>
            <a:r>
              <a:rPr lang="ru-RU" altLang="ru-RU" sz="2000" b="1" dirty="0" smtClean="0"/>
              <a:t>100 </a:t>
            </a:r>
            <a:r>
              <a:rPr lang="ru-RU" sz="2000" dirty="0" smtClean="0"/>
              <a:t>Вт/м</a:t>
            </a:r>
            <a:r>
              <a:rPr lang="ru-RU" sz="2000" baseline="30000" dirty="0" smtClean="0"/>
              <a:t>2</a:t>
            </a:r>
            <a:r>
              <a:rPr lang="ru-RU" sz="2000" dirty="0"/>
              <a:t> </a:t>
            </a:r>
            <a:r>
              <a:rPr lang="ru-RU" sz="2000" dirty="0" smtClean="0"/>
              <a:t>– тепловой порог, ПДУ </a:t>
            </a:r>
            <a:r>
              <a:rPr lang="ru-RU" altLang="ru-RU" sz="2000" b="1" dirty="0" smtClean="0"/>
              <a:t>10 </a:t>
            </a:r>
            <a:r>
              <a:rPr lang="ru-RU" sz="2000" dirty="0" smtClean="0"/>
              <a:t>Вт/м</a:t>
            </a:r>
            <a:r>
              <a:rPr lang="ru-RU" sz="2000" baseline="30000" dirty="0" smtClean="0"/>
              <a:t>2</a:t>
            </a:r>
            <a:r>
              <a:rPr lang="ru-RU" sz="2000" dirty="0"/>
              <a:t> </a:t>
            </a:r>
            <a:r>
              <a:rPr lang="ru-RU" sz="2000" dirty="0" smtClean="0"/>
              <a:t>– максимум, </a:t>
            </a:r>
            <a:r>
              <a:rPr lang="ru-RU" altLang="ru-RU" sz="2000" b="1" dirty="0" smtClean="0"/>
              <a:t>1 </a:t>
            </a:r>
            <a:r>
              <a:rPr lang="ru-RU" sz="2000" dirty="0" smtClean="0"/>
              <a:t>Вт/м</a:t>
            </a:r>
            <a:r>
              <a:rPr lang="ru-RU" sz="2000" baseline="30000" dirty="0" smtClean="0"/>
              <a:t>2</a:t>
            </a:r>
            <a:r>
              <a:rPr lang="ru-RU" sz="2000" dirty="0" smtClean="0"/>
              <a:t> – ВДУ мобильного телефона, </a:t>
            </a:r>
            <a:r>
              <a:rPr lang="ru-RU" sz="2000" b="1" dirty="0" smtClean="0"/>
              <a:t>0</a:t>
            </a:r>
            <a:r>
              <a:rPr lang="ru-RU" sz="2000" dirty="0" smtClean="0"/>
              <a:t>,</a:t>
            </a:r>
            <a:r>
              <a:rPr lang="ru-RU" altLang="ru-RU" sz="2000" b="1" dirty="0" smtClean="0"/>
              <a:t>1 </a:t>
            </a:r>
            <a:r>
              <a:rPr lang="ru-RU" sz="2000" dirty="0" smtClean="0"/>
              <a:t>Вт/м</a:t>
            </a:r>
            <a:r>
              <a:rPr lang="ru-RU" sz="2000" baseline="30000" dirty="0" smtClean="0"/>
              <a:t>2</a:t>
            </a:r>
            <a:r>
              <a:rPr lang="ru-RU" sz="2000" dirty="0" smtClean="0"/>
              <a:t> – ПДУ СВЧ печи для быта и ЭВМ.</a:t>
            </a:r>
            <a:endParaRPr lang="ru-RU" altLang="ru-RU" sz="2000" b="1" dirty="0"/>
          </a:p>
        </p:txBody>
      </p:sp>
    </p:spTree>
    <p:extLst>
      <p:ext uri="{BB962C8B-B14F-4D97-AF65-F5344CB8AC3E}">
        <p14:creationId xmlns:p14="http://schemas.microsoft.com/office/powerpoint/2010/main" val="3917466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3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3" grpId="0" animBg="1" autoUpdateAnimBg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Нормативные документы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87375" y="1808162"/>
            <a:ext cx="11017250" cy="2700957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ru-RU" sz="3800" b="1" dirty="0"/>
              <a:t>СанПиН 2.2.4.3359-16 Санитарно-эпидемиологические требования к физическим факторам на рабочих местах</a:t>
            </a:r>
          </a:p>
          <a:p>
            <a:pPr marL="0" indent="0">
              <a:buNone/>
            </a:pPr>
            <a:r>
              <a:rPr lang="ru-RU" dirty="0"/>
              <a:t>VII. Электрические, магнитные, электромагнитные поля на рабочих местах</a:t>
            </a:r>
          </a:p>
          <a:p>
            <a:pPr marL="0" indent="0">
              <a:buNone/>
            </a:pPr>
            <a:r>
              <a:rPr lang="ru-RU" dirty="0"/>
              <a:t>7.2.6. Электромагнитные поля диапазона частот СанПиН 2.2.4.3359-16 Санитарно-эпидемиологические требования к физическим факторам на рабочих </a:t>
            </a:r>
            <a:r>
              <a:rPr lang="ru-RU" dirty="0" smtClean="0"/>
              <a:t>местах</a:t>
            </a:r>
            <a:r>
              <a:rPr lang="en-US" dirty="0" smtClean="0"/>
              <a:t> </a:t>
            </a:r>
            <a:r>
              <a:rPr lang="ru-RU" dirty="0" smtClean="0"/>
              <a:t>30 </a:t>
            </a:r>
            <a:r>
              <a:rPr lang="ru-RU" dirty="0"/>
              <a:t>кГц - 300 ГГц:</a:t>
            </a:r>
          </a:p>
          <a:p>
            <a:pPr marL="0" indent="0">
              <a:buNone/>
            </a:pPr>
            <a:r>
              <a:rPr lang="ru-RU" dirty="0"/>
              <a:t>в) энергетическая экспозиция в диапазоне частот СанПиН 2.2.4.3359-16 Санитарно-эпидемиологические требования к физическим факторам на рабочих </a:t>
            </a:r>
            <a:r>
              <a:rPr lang="ru-RU" dirty="0" smtClean="0"/>
              <a:t>местах</a:t>
            </a:r>
            <a:r>
              <a:rPr lang="en-US" dirty="0" smtClean="0"/>
              <a:t> </a:t>
            </a:r>
            <a:r>
              <a:rPr lang="ru-RU" dirty="0" smtClean="0"/>
              <a:t>300 </a:t>
            </a:r>
            <a:r>
              <a:rPr lang="ru-RU" dirty="0"/>
              <a:t>МГц - 300 ГГц рассчитывается по формуле</a:t>
            </a:r>
            <a:r>
              <a:rPr lang="ru-RU" dirty="0" smtClean="0"/>
              <a:t>: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FB0DE-8D94-4767-991F-04216DFF01F7}" type="slidenum">
              <a:rPr lang="ru-RU" smtClean="0"/>
              <a:t>12</a:t>
            </a:fld>
            <a:endParaRPr lang="ru-RU" dirty="0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3575719" y="5134648"/>
            <a:ext cx="30416179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8" name="Объект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04712742"/>
              </p:ext>
            </p:extLst>
          </p:nvPr>
        </p:nvGraphicFramePr>
        <p:xfrm>
          <a:off x="4151784" y="4633777"/>
          <a:ext cx="2683352" cy="670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99" name="Equation" r:id="rId5" imgW="952087" imgH="241195" progId="Equation.3">
                  <p:embed/>
                </p:oleObj>
              </mc:Choice>
              <mc:Fallback>
                <p:oleObj name="Equation" r:id="rId5" imgW="952087" imgH="241195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51784" y="4633777"/>
                        <a:ext cx="2683352" cy="67083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3575719" y="5372773"/>
            <a:ext cx="30416179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6" name="Записанный звук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63352" y="44396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007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100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Нормативные документы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87375" y="1808163"/>
            <a:ext cx="11053241" cy="1548830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ru-RU" sz="3800" b="1" dirty="0" smtClean="0"/>
              <a:t>СанПиН 2.2.4.3359-16 Санитарно-эпидемиологические требования к физическим факторам на рабочих местах</a:t>
            </a:r>
          </a:p>
          <a:p>
            <a:pPr marL="0" indent="0">
              <a:buNone/>
            </a:pPr>
            <a:r>
              <a:rPr lang="ru-RU" dirty="0" smtClean="0"/>
              <a:t>г</a:t>
            </a:r>
            <a:r>
              <a:rPr lang="ru-RU" dirty="0"/>
              <a:t>) ПДУ энергетических экспозиций (СанПиН 2.2.4.3359-16 Санитарно-эпидемиологические требования к физическим факторам на рабочих местах) на рабочих местах за смену представлены в таблице 7.4.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FB0DE-8D94-4767-991F-04216DFF01F7}" type="slidenum">
              <a:rPr lang="ru-RU" smtClean="0"/>
              <a:t>13</a:t>
            </a:fld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3512" y="3517703"/>
            <a:ext cx="8424936" cy="3122917"/>
          </a:xfrm>
          <a:prstGeom prst="rect">
            <a:avLst/>
          </a:prstGeom>
        </p:spPr>
      </p:pic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3575719" y="5134648"/>
            <a:ext cx="30416179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3575719" y="5372773"/>
            <a:ext cx="30416179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0" name="Скругленный прямоугольник 9"/>
          <p:cNvSpPr/>
          <p:nvPr/>
        </p:nvSpPr>
        <p:spPr>
          <a:xfrm>
            <a:off x="8112224" y="4077072"/>
            <a:ext cx="1728192" cy="2563548"/>
          </a:xfrm>
          <a:prstGeom prst="round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" name="Записанный звук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91344" y="108677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035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00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Нормативные документы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87375" y="1808162"/>
            <a:ext cx="11125249" cy="1628685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ru-RU" sz="3800" b="1" dirty="0" smtClean="0"/>
              <a:t>СанПиН 2.2.4.3359-16 Санитарно-эпидемиологические требования к физическим факторам на рабочих местах</a:t>
            </a:r>
          </a:p>
          <a:p>
            <a:pPr marL="0" indent="0">
              <a:buNone/>
            </a:pPr>
            <a:r>
              <a:rPr lang="ru-RU" dirty="0"/>
              <a:t>д) для кратковременного воздействия (СанПиН 2.2.4.3359-16 Санитарно-эпидемиологические требования к физическим факторам на рабочих местах0,2 ч за рабочую смену) ПДУ напряженности электрического и магнитного полей, плотности потока энергии ЭМП не должны превышать значений, представленных в таблице 7.5.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FB0DE-8D94-4767-991F-04216DFF01F7}" type="slidenum">
              <a:rPr lang="ru-RU" smtClean="0"/>
              <a:t>14</a:t>
            </a:fld>
            <a:endParaRPr lang="ru-RU" dirty="0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3575719" y="5134648"/>
            <a:ext cx="30416179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3575719" y="5372773"/>
            <a:ext cx="30416179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9576" y="3284984"/>
            <a:ext cx="8133135" cy="3420226"/>
          </a:xfrm>
          <a:prstGeom prst="rect">
            <a:avLst/>
          </a:prstGeom>
        </p:spPr>
      </p:pic>
      <p:sp>
        <p:nvSpPr>
          <p:cNvPr id="13" name="Скругленный прямоугольник 12"/>
          <p:cNvSpPr/>
          <p:nvPr/>
        </p:nvSpPr>
        <p:spPr>
          <a:xfrm>
            <a:off x="2279576" y="5134648"/>
            <a:ext cx="8280920" cy="886640"/>
          </a:xfrm>
          <a:prstGeom prst="round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" name="Записанный звук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1344" y="137557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621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03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83666" y="721806"/>
            <a:ext cx="8023225" cy="720725"/>
          </a:xfrm>
        </p:spPr>
        <p:txBody>
          <a:bodyPr>
            <a:normAutofit/>
          </a:bodyPr>
          <a:lstStyle/>
          <a:p>
            <a:pPr algn="ctr">
              <a:spcBef>
                <a:spcPct val="50000"/>
              </a:spcBef>
            </a:pPr>
            <a:r>
              <a:rPr lang="ru-RU" altLang="ru-RU" b="1" dirty="0">
                <a:solidFill>
                  <a:schemeClr val="accent1"/>
                </a:solidFill>
              </a:rPr>
              <a:t>Лабораторная работа № </a:t>
            </a:r>
            <a:r>
              <a:rPr lang="ru-RU" altLang="ru-RU" b="1" dirty="0" smtClean="0">
                <a:solidFill>
                  <a:schemeClr val="accent1"/>
                </a:solidFill>
              </a:rPr>
              <a:t>5, 19</a:t>
            </a:r>
            <a:endParaRPr lang="ru-RU" altLang="ru-RU" dirty="0">
              <a:solidFill>
                <a:schemeClr val="accent1"/>
              </a:solidFill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FB0DE-8D94-4767-991F-04216DFF01F7}" type="slidenum">
              <a:rPr lang="ru-RU" smtClean="0"/>
              <a:t>15</a:t>
            </a:fld>
            <a:endParaRPr lang="ru-RU" dirty="0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3575719" y="5134648"/>
            <a:ext cx="30416179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73" name="Text Box 4"/>
          <p:cNvSpPr txBox="1">
            <a:spLocks noChangeArrowheads="1"/>
          </p:cNvSpPr>
          <p:nvPr/>
        </p:nvSpPr>
        <p:spPr bwMode="auto">
          <a:xfrm>
            <a:off x="8976320" y="1711896"/>
            <a:ext cx="2520280" cy="2246769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marL="457200" indent="-457200">
              <a:spcBef>
                <a:spcPct val="20000"/>
              </a:spcBef>
              <a:buClr>
                <a:schemeClr val="bg2"/>
              </a:buClr>
              <a:buSzPct val="75000"/>
              <a:buFont typeface="Monotype Sorts" pitchFamily="2" charset="2"/>
              <a:buChar char="n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bg2"/>
              </a:buClr>
              <a:buSzPct val="7500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75000"/>
              <a:buFont typeface="Monotype Sorts" pitchFamily="2" charset="2"/>
              <a:buChar char="n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bg2"/>
              </a:buClr>
              <a:buSzPct val="75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SzPct val="75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indent="0" algn="ctr">
              <a:spcBef>
                <a:spcPts val="0"/>
              </a:spcBef>
              <a:buClrTx/>
              <a:buSzTx/>
              <a:buFontTx/>
              <a:buNone/>
            </a:pPr>
            <a:r>
              <a:rPr lang="ru-RU" altLang="ru-RU" sz="2000" b="1" dirty="0"/>
              <a:t>Длина волны у генератора Ганна </a:t>
            </a:r>
            <a:r>
              <a:rPr lang="ru-RU" altLang="ru-RU" sz="2000" dirty="0"/>
              <a:t>– </a:t>
            </a:r>
            <a:endParaRPr lang="ru-RU" altLang="ru-RU" sz="2000" dirty="0" smtClean="0"/>
          </a:p>
          <a:p>
            <a:pPr marL="0" indent="0" algn="ctr">
              <a:spcBef>
                <a:spcPts val="0"/>
              </a:spcBef>
              <a:buClrTx/>
              <a:buSzTx/>
              <a:buFontTx/>
              <a:buNone/>
            </a:pPr>
            <a:r>
              <a:rPr lang="ru-RU" altLang="ru-RU" sz="2000" dirty="0" smtClean="0">
                <a:sym typeface="Symbol" panose="05050102010706020507" pitchFamily="18" charset="2"/>
              </a:rPr>
              <a:t> </a:t>
            </a:r>
            <a:r>
              <a:rPr lang="ru-RU" altLang="ru-RU" sz="2000" dirty="0">
                <a:sym typeface="Symbol" panose="05050102010706020507" pitchFamily="18" charset="2"/>
              </a:rPr>
              <a:t>= 3 см, </a:t>
            </a:r>
            <a:r>
              <a:rPr lang="ru-RU" altLang="ru-RU" sz="2000" b="1" dirty="0"/>
              <a:t>СВЧ печи </a:t>
            </a:r>
            <a:r>
              <a:rPr lang="ru-RU" altLang="ru-RU" sz="2000" dirty="0"/>
              <a:t>– </a:t>
            </a:r>
            <a:r>
              <a:rPr lang="ru-RU" altLang="ru-RU" sz="2000" dirty="0">
                <a:sym typeface="Symbol" panose="05050102010706020507" pitchFamily="18" charset="2"/>
              </a:rPr>
              <a:t> = 12 см,</a:t>
            </a:r>
            <a:r>
              <a:rPr lang="ru-RU" altLang="ru-RU" sz="2000" b="1" dirty="0"/>
              <a:t>  мобильного телефона 900 МГц </a:t>
            </a:r>
            <a:r>
              <a:rPr lang="ru-RU" altLang="ru-RU" sz="2000" dirty="0"/>
              <a:t>– </a:t>
            </a:r>
            <a:r>
              <a:rPr lang="ru-RU" altLang="ru-RU" sz="2000" dirty="0">
                <a:sym typeface="Symbol" panose="05050102010706020507" pitchFamily="18" charset="2"/>
              </a:rPr>
              <a:t> = 33 см.</a:t>
            </a:r>
            <a:endParaRPr lang="ru-RU" altLang="ru-RU" sz="2000" b="1" dirty="0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340768"/>
            <a:ext cx="6780584" cy="3958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847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3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3" grpId="0" animBg="1" autoUpdateAnimBg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83666" y="721806"/>
            <a:ext cx="8023225" cy="720725"/>
          </a:xfrm>
        </p:spPr>
        <p:txBody>
          <a:bodyPr>
            <a:normAutofit/>
          </a:bodyPr>
          <a:lstStyle/>
          <a:p>
            <a:pPr algn="ctr">
              <a:spcBef>
                <a:spcPct val="50000"/>
              </a:spcBef>
            </a:pPr>
            <a:r>
              <a:rPr lang="ru-RU" altLang="ru-RU" b="1" dirty="0">
                <a:solidFill>
                  <a:schemeClr val="accent1"/>
                </a:solidFill>
              </a:rPr>
              <a:t>Лабораторная работа № 6, 17</a:t>
            </a:r>
            <a:endParaRPr lang="ru-RU" altLang="ru-RU" dirty="0">
              <a:solidFill>
                <a:schemeClr val="accent1"/>
              </a:solidFill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FB0DE-8D94-4767-991F-04216DFF01F7}" type="slidenum">
              <a:rPr lang="ru-RU" smtClean="0"/>
              <a:t>16</a:t>
            </a:fld>
            <a:endParaRPr lang="ru-RU" dirty="0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3575719" y="5134648"/>
            <a:ext cx="30416179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73" name="Text Box 4"/>
          <p:cNvSpPr txBox="1">
            <a:spLocks noChangeArrowheads="1"/>
          </p:cNvSpPr>
          <p:nvPr/>
        </p:nvSpPr>
        <p:spPr bwMode="auto">
          <a:xfrm>
            <a:off x="0" y="4617132"/>
            <a:ext cx="12000656" cy="163121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marL="457200" indent="-457200">
              <a:spcBef>
                <a:spcPct val="20000"/>
              </a:spcBef>
              <a:buClr>
                <a:schemeClr val="bg2"/>
              </a:buClr>
              <a:buSzPct val="75000"/>
              <a:buFont typeface="Monotype Sorts" pitchFamily="2" charset="2"/>
              <a:buChar char="n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bg2"/>
              </a:buClr>
              <a:buSzPct val="7500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75000"/>
              <a:buFont typeface="Monotype Sorts" pitchFamily="2" charset="2"/>
              <a:buChar char="n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bg2"/>
              </a:buClr>
              <a:buSzPct val="75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SzPct val="75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indent="0" algn="just">
              <a:spcBef>
                <a:spcPts val="0"/>
              </a:spcBef>
              <a:buClrTx/>
              <a:buSzTx/>
              <a:buFontTx/>
              <a:buNone/>
            </a:pPr>
            <a:r>
              <a:rPr lang="ru-RU" altLang="ru-RU" sz="2000" b="1" dirty="0"/>
              <a:t> </a:t>
            </a:r>
            <a:r>
              <a:rPr lang="ru-RU" sz="2000" i="1" dirty="0"/>
              <a:t>Освещённость</a:t>
            </a:r>
            <a:r>
              <a:rPr lang="ru-RU" sz="2000" dirty="0"/>
              <a:t> </a:t>
            </a:r>
            <a:r>
              <a:rPr lang="en-GB" sz="2000" i="1" dirty="0"/>
              <a:t>E</a:t>
            </a:r>
            <a:r>
              <a:rPr lang="ru-RU" sz="2000" dirty="0"/>
              <a:t>, измеряемая в люксах (</a:t>
            </a:r>
            <a:r>
              <a:rPr lang="ru-RU" sz="2000" dirty="0" err="1"/>
              <a:t>лк</a:t>
            </a:r>
            <a:r>
              <a:rPr lang="ru-RU" sz="2000" dirty="0"/>
              <a:t>), равна отношению светового потока Ф (лм) к площади освещаемой поверхности </a:t>
            </a:r>
            <a:r>
              <a:rPr lang="en-GB" sz="2000" i="1" dirty="0"/>
              <a:t>S</a:t>
            </a:r>
            <a:r>
              <a:rPr lang="ru-RU" sz="2000" i="1" dirty="0"/>
              <a:t> </a:t>
            </a:r>
            <a:r>
              <a:rPr lang="ru-RU" sz="2000" dirty="0"/>
              <a:t>(м</a:t>
            </a:r>
            <a:r>
              <a:rPr lang="ru-RU" sz="2000" baseline="30000" dirty="0"/>
              <a:t>2</a:t>
            </a:r>
            <a:r>
              <a:rPr lang="ru-RU" sz="2000" dirty="0"/>
              <a:t>) и </a:t>
            </a:r>
            <a:r>
              <a:rPr lang="ru-RU" sz="2000" dirty="0" err="1"/>
              <a:t>коэфф</a:t>
            </a:r>
            <a:r>
              <a:rPr lang="ru-RU" sz="2000" dirty="0"/>
              <a:t>. </a:t>
            </a:r>
            <a:r>
              <a:rPr lang="ru-RU" sz="2000" dirty="0" err="1"/>
              <a:t>использ</a:t>
            </a:r>
            <a:r>
              <a:rPr lang="ru-RU" sz="2000" dirty="0" smtClean="0"/>
              <a:t>. Световая </a:t>
            </a:r>
            <a:r>
              <a:rPr lang="ru-RU" sz="2000" dirty="0"/>
              <a:t>отдача (отношение создаваемого лампой светового потока к потребляемой электрической мощности (лм/Вт).</a:t>
            </a:r>
          </a:p>
          <a:p>
            <a:pPr marL="0" indent="0" algn="just">
              <a:spcBef>
                <a:spcPts val="0"/>
              </a:spcBef>
              <a:buClrTx/>
              <a:buSzTx/>
              <a:buFontTx/>
              <a:buNone/>
            </a:pPr>
            <a:r>
              <a:rPr lang="ru-RU" sz="2000" dirty="0"/>
              <a:t>СП 52.13330.2011 “Естественное и искусственное освещение. Актуализированная редакция СНиП</a:t>
            </a:r>
            <a:r>
              <a:rPr lang="en-GB" sz="2000" dirty="0"/>
              <a:t> </a:t>
            </a:r>
            <a:r>
              <a:rPr lang="ru-RU" sz="2000" dirty="0"/>
              <a:t>23-05-95*”, СанПиН 2.2.4.3359-16</a:t>
            </a:r>
            <a:r>
              <a:rPr lang="ru-RU" sz="2000" dirty="0" smtClean="0"/>
              <a:t>. </a:t>
            </a:r>
            <a:r>
              <a:rPr lang="en-GB" sz="2000" i="1" dirty="0" smtClean="0"/>
              <a:t>E</a:t>
            </a:r>
            <a:r>
              <a:rPr lang="ru-RU" sz="2000" baseline="-25000" dirty="0"/>
              <a:t>норм</a:t>
            </a:r>
            <a:r>
              <a:rPr lang="ru-RU" sz="2000" dirty="0"/>
              <a:t>, = 200 </a:t>
            </a:r>
            <a:r>
              <a:rPr lang="ru-RU" sz="2000" dirty="0" err="1"/>
              <a:t>лк</a:t>
            </a:r>
            <a:r>
              <a:rPr lang="ru-RU" sz="2000" dirty="0"/>
              <a:t>, КП = 20 %, </a:t>
            </a:r>
            <a:r>
              <a:rPr lang="en-GB" sz="2000" i="1" dirty="0"/>
              <a:t>E</a:t>
            </a:r>
            <a:r>
              <a:rPr lang="ru-RU" sz="2000" baseline="-25000" dirty="0"/>
              <a:t>норм</a:t>
            </a:r>
            <a:r>
              <a:rPr lang="ru-RU" sz="2000" dirty="0"/>
              <a:t>, = 400 </a:t>
            </a:r>
            <a:r>
              <a:rPr lang="ru-RU" sz="2000" dirty="0" err="1"/>
              <a:t>лк</a:t>
            </a:r>
            <a:r>
              <a:rPr lang="ru-RU" sz="2000" dirty="0"/>
              <a:t> (500 </a:t>
            </a:r>
            <a:r>
              <a:rPr lang="ru-RU" sz="2000" dirty="0" err="1"/>
              <a:t>лк</a:t>
            </a:r>
            <a:r>
              <a:rPr lang="ru-RU" sz="2000" dirty="0"/>
              <a:t>), КП = 5 % - ЭВМ. </a:t>
            </a:r>
            <a:endParaRPr lang="ru-RU" altLang="ru-RU" sz="2000" b="1" dirty="0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527883"/>
            <a:ext cx="4443260" cy="3026596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383" y="1534183"/>
            <a:ext cx="4497371" cy="3046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95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3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3" grpId="0" animBg="1" autoUpdateAnimBg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83666" y="721806"/>
            <a:ext cx="8023225" cy="720725"/>
          </a:xfrm>
        </p:spPr>
        <p:txBody>
          <a:bodyPr>
            <a:normAutofit/>
          </a:bodyPr>
          <a:lstStyle/>
          <a:p>
            <a:pPr algn="ctr">
              <a:spcBef>
                <a:spcPct val="50000"/>
              </a:spcBef>
            </a:pPr>
            <a:r>
              <a:rPr lang="ru-RU" altLang="ru-RU" b="1" dirty="0">
                <a:solidFill>
                  <a:schemeClr val="accent1"/>
                </a:solidFill>
              </a:rPr>
              <a:t>Лабораторная работа № </a:t>
            </a:r>
            <a:r>
              <a:rPr lang="ru-RU" altLang="ru-RU" b="1" dirty="0" smtClean="0">
                <a:solidFill>
                  <a:schemeClr val="accent1"/>
                </a:solidFill>
              </a:rPr>
              <a:t>7</a:t>
            </a:r>
            <a:endParaRPr lang="ru-RU" altLang="ru-RU" dirty="0">
              <a:solidFill>
                <a:schemeClr val="accent1"/>
              </a:solidFill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FB0DE-8D94-4767-991F-04216DFF01F7}" type="slidenum">
              <a:rPr lang="ru-RU" smtClean="0"/>
              <a:t>17</a:t>
            </a:fld>
            <a:endParaRPr lang="ru-RU" dirty="0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3575719" y="5134648"/>
            <a:ext cx="30416179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73" name="Text Box 4"/>
          <p:cNvSpPr txBox="1">
            <a:spLocks noChangeArrowheads="1"/>
          </p:cNvSpPr>
          <p:nvPr/>
        </p:nvSpPr>
        <p:spPr bwMode="auto">
          <a:xfrm>
            <a:off x="0" y="4822120"/>
            <a:ext cx="12000656" cy="1323439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marL="457200" indent="-457200">
              <a:spcBef>
                <a:spcPct val="20000"/>
              </a:spcBef>
              <a:buClr>
                <a:schemeClr val="bg2"/>
              </a:buClr>
              <a:buSzPct val="75000"/>
              <a:buFont typeface="Monotype Sorts" pitchFamily="2" charset="2"/>
              <a:buChar char="n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bg2"/>
              </a:buClr>
              <a:buSzPct val="7500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75000"/>
              <a:buFont typeface="Monotype Sorts" pitchFamily="2" charset="2"/>
              <a:buChar char="n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bg2"/>
              </a:buClr>
              <a:buSzPct val="75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SzPct val="75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indent="0" algn="just">
              <a:spcBef>
                <a:spcPts val="0"/>
              </a:spcBef>
              <a:buClrTx/>
              <a:buSzTx/>
              <a:buFontTx/>
              <a:buNone/>
            </a:pPr>
            <a:r>
              <a:rPr lang="ru-RU" altLang="ru-RU" sz="2000" b="1" dirty="0"/>
              <a:t> </a:t>
            </a:r>
            <a:r>
              <a:rPr lang="ru-RU" sz="2000" i="1" dirty="0"/>
              <a:t>Уровень звукового давления</a:t>
            </a:r>
            <a:r>
              <a:rPr lang="ru-RU" sz="2000" dirty="0"/>
              <a:t> </a:t>
            </a:r>
            <a:r>
              <a:rPr lang="ru-RU" sz="2000" i="1" dirty="0"/>
              <a:t>L = </a:t>
            </a:r>
            <a:r>
              <a:rPr lang="ru-RU" sz="2000" dirty="0"/>
              <a:t>20 </a:t>
            </a:r>
            <a:r>
              <a:rPr lang="en-US" sz="2000" dirty="0" err="1"/>
              <a:t>lg</a:t>
            </a:r>
            <a:r>
              <a:rPr lang="en-US" sz="2000" dirty="0"/>
              <a:t>(</a:t>
            </a:r>
            <a:r>
              <a:rPr lang="en-US" sz="2000" i="1" dirty="0"/>
              <a:t>p/p</a:t>
            </a:r>
            <a:r>
              <a:rPr lang="en-US" sz="2000" baseline="-25000" dirty="0"/>
              <a:t>0</a:t>
            </a:r>
            <a:r>
              <a:rPr lang="en-US" sz="2000" dirty="0"/>
              <a:t>)</a:t>
            </a:r>
            <a:r>
              <a:rPr lang="ru-RU" sz="2000" dirty="0"/>
              <a:t>, дБ,</a:t>
            </a:r>
            <a:r>
              <a:rPr lang="en-US" sz="2000" dirty="0"/>
              <a:t> </a:t>
            </a:r>
            <a:r>
              <a:rPr lang="en-US" sz="2000" i="1" dirty="0"/>
              <a:t>p</a:t>
            </a:r>
            <a:r>
              <a:rPr lang="en-US" sz="2000" baseline="-25000" dirty="0"/>
              <a:t>0</a:t>
            </a:r>
            <a:r>
              <a:rPr lang="ru-RU" sz="2000" dirty="0"/>
              <a:t> </a:t>
            </a:r>
            <a:r>
              <a:rPr lang="ru-RU" sz="2000" i="1" dirty="0"/>
              <a:t>= </a:t>
            </a:r>
            <a:r>
              <a:rPr lang="ru-RU" sz="2000" dirty="0"/>
              <a:t>2×</a:t>
            </a:r>
            <a:r>
              <a:rPr lang="en-US" sz="2000" dirty="0"/>
              <a:t>10</a:t>
            </a:r>
            <a:r>
              <a:rPr lang="en-US" sz="2000" baseline="30000" dirty="0"/>
              <a:t>–5</a:t>
            </a:r>
            <a:r>
              <a:rPr lang="en-US" sz="2000" dirty="0"/>
              <a:t> </a:t>
            </a:r>
            <a:r>
              <a:rPr lang="ru-RU" sz="2000" dirty="0"/>
              <a:t>Па (порог слышимости звука на частоте </a:t>
            </a:r>
            <a:r>
              <a:rPr lang="ru-RU" sz="2000" dirty="0" smtClean="0"/>
              <a:t>        1000 </a:t>
            </a:r>
            <a:r>
              <a:rPr lang="ru-RU" sz="2000" dirty="0"/>
              <a:t>Гц). Уровень звука</a:t>
            </a:r>
            <a:r>
              <a:rPr lang="ru-RU" sz="2000" i="1" dirty="0"/>
              <a:t> L</a:t>
            </a:r>
            <a:r>
              <a:rPr lang="ru-RU" sz="2000" i="1" baseline="-25000" dirty="0"/>
              <a:t>А</a:t>
            </a:r>
            <a:r>
              <a:rPr lang="ru-RU" sz="2000" dirty="0"/>
              <a:t>, дБ</a:t>
            </a:r>
            <a:r>
              <a:rPr lang="ru-RU" sz="2000" i="1" dirty="0"/>
              <a:t>А</a:t>
            </a:r>
            <a:r>
              <a:rPr lang="ru-RU" sz="2000" dirty="0"/>
              <a:t>, измеренный на </a:t>
            </a:r>
            <a:r>
              <a:rPr lang="ru-RU" sz="2000" dirty="0" err="1"/>
              <a:t>временнóй</a:t>
            </a:r>
            <a:r>
              <a:rPr lang="ru-RU" sz="2000" dirty="0"/>
              <a:t> характеристике “медленно” </a:t>
            </a:r>
            <a:r>
              <a:rPr lang="ru-RU" sz="2000" dirty="0" err="1" smtClean="0"/>
              <a:t>шумомера</a:t>
            </a:r>
            <a:r>
              <a:rPr lang="ru-RU" sz="2000" dirty="0" smtClean="0"/>
              <a:t>:</a:t>
            </a:r>
            <a:r>
              <a:rPr lang="ru-RU" sz="2000" i="1" dirty="0" smtClean="0"/>
              <a:t> </a:t>
            </a:r>
          </a:p>
          <a:p>
            <a:pPr marL="0" indent="0" algn="just">
              <a:spcBef>
                <a:spcPts val="0"/>
              </a:spcBef>
              <a:buClrTx/>
              <a:buSzTx/>
              <a:buFontTx/>
              <a:buNone/>
            </a:pPr>
            <a:r>
              <a:rPr lang="ru-RU" sz="2000" i="1" dirty="0" smtClean="0"/>
              <a:t>L</a:t>
            </a:r>
            <a:r>
              <a:rPr lang="ru-RU" sz="2000" i="1" baseline="-25000" dirty="0" smtClean="0"/>
              <a:t>А</a:t>
            </a:r>
            <a:r>
              <a:rPr lang="ru-RU" sz="2000" i="1" dirty="0" smtClean="0"/>
              <a:t> </a:t>
            </a:r>
            <a:r>
              <a:rPr lang="ru-RU" sz="2000" i="1" dirty="0"/>
              <a:t>= </a:t>
            </a:r>
            <a:r>
              <a:rPr lang="ru-RU" sz="2000" dirty="0"/>
              <a:t>20 </a:t>
            </a:r>
            <a:r>
              <a:rPr lang="en-US" sz="2000" dirty="0" err="1"/>
              <a:t>lg</a:t>
            </a:r>
            <a:r>
              <a:rPr lang="en-US" sz="2000" dirty="0"/>
              <a:t>(</a:t>
            </a:r>
            <a:r>
              <a:rPr lang="en-US" sz="2000" i="1" dirty="0"/>
              <a:t>p</a:t>
            </a:r>
            <a:r>
              <a:rPr lang="ru-RU" sz="2000" i="1" baseline="-25000" dirty="0"/>
              <a:t>А</a:t>
            </a:r>
            <a:r>
              <a:rPr lang="en-US" sz="2000" i="1" dirty="0"/>
              <a:t>/p</a:t>
            </a:r>
            <a:r>
              <a:rPr lang="en-US" sz="2000" baseline="-25000" dirty="0"/>
              <a:t>0</a:t>
            </a:r>
            <a:r>
              <a:rPr lang="en-US" sz="2000" dirty="0"/>
              <a:t>)</a:t>
            </a:r>
            <a:r>
              <a:rPr lang="ru-RU" sz="2000" dirty="0"/>
              <a:t>. </a:t>
            </a:r>
            <a:r>
              <a:rPr lang="ru-RU" sz="2000" dirty="0" smtClean="0"/>
              <a:t>Нормирование </a:t>
            </a:r>
            <a:r>
              <a:rPr lang="ru-RU" sz="2000" dirty="0"/>
              <a:t>по СанПиН 2.2.4.3359-16 и СН 2.2.4/2.1.8.562-96 “Шум на рабочих местах, в помещениях жилых, общественных зданий и на территории жилой застройки”</a:t>
            </a:r>
            <a:endParaRPr lang="ru-RU" altLang="ru-RU" sz="2000" b="1" dirty="0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552" y="1352090"/>
            <a:ext cx="5197003" cy="3456007"/>
          </a:xfrm>
          <a:prstGeom prst="rect">
            <a:avLst/>
          </a:prstGeom>
        </p:spPr>
      </p:pic>
      <p:graphicFrame>
        <p:nvGraphicFramePr>
          <p:cNvPr id="11" name="Объект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81518949"/>
              </p:ext>
            </p:extLst>
          </p:nvPr>
        </p:nvGraphicFramePr>
        <p:xfrm>
          <a:off x="6000328" y="1295600"/>
          <a:ext cx="3858287" cy="35124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30" name="Диаграмма" r:id="rId4" imgW="4886325" imgH="5048250" progId="MSGraph.Chart.8">
                  <p:embed/>
                </p:oleObj>
              </mc:Choice>
              <mc:Fallback>
                <p:oleObj name="Диаграмма" r:id="rId4" imgW="4886325" imgH="5048250" progId="MSGraph.Char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00328" y="1295600"/>
                        <a:ext cx="3858287" cy="3512497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07507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3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3" grpId="0" animBg="1" autoUpdateAnimBg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83666" y="721806"/>
            <a:ext cx="8023225" cy="720725"/>
          </a:xfrm>
        </p:spPr>
        <p:txBody>
          <a:bodyPr>
            <a:normAutofit/>
          </a:bodyPr>
          <a:lstStyle/>
          <a:p>
            <a:pPr algn="ctr">
              <a:spcBef>
                <a:spcPct val="50000"/>
              </a:spcBef>
            </a:pPr>
            <a:r>
              <a:rPr lang="ru-RU" altLang="ru-RU" b="1" dirty="0" smtClean="0">
                <a:solidFill>
                  <a:schemeClr val="accent1"/>
                </a:solidFill>
              </a:rPr>
              <a:t>Лабораторные работы на видео</a:t>
            </a:r>
            <a:endParaRPr lang="ru-RU" altLang="ru-RU" dirty="0">
              <a:solidFill>
                <a:schemeClr val="accent1"/>
              </a:solidFill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FB0DE-8D94-4767-991F-04216DFF01F7}" type="slidenum">
              <a:rPr lang="ru-RU" smtClean="0"/>
              <a:t>18</a:t>
            </a:fld>
            <a:endParaRPr lang="ru-RU" dirty="0"/>
          </a:p>
        </p:txBody>
      </p:sp>
      <p:graphicFrame>
        <p:nvGraphicFramePr>
          <p:cNvPr id="3" name="Таблица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0690864"/>
              </p:ext>
            </p:extLst>
          </p:nvPr>
        </p:nvGraphicFramePr>
        <p:xfrm>
          <a:off x="695400" y="2276872"/>
          <a:ext cx="10801199" cy="231503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488831"/>
                <a:gridCol w="3312368"/>
              </a:tblGrid>
              <a:tr h="179001">
                <a:tc>
                  <a:txBody>
                    <a:bodyPr/>
                    <a:lstStyle/>
                    <a:p>
                      <a:pPr algn="l" fontAlgn="ctr"/>
                      <a:r>
                        <a:rPr lang="ru-RU" sz="1400" u="none" strike="noStrike" dirty="0"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  <a:hlinkClick r:id="rId2"/>
                        </a:rPr>
                        <a:t>Первая помощь ЛР 5 в МУ для магистров</a:t>
                      </a:r>
                      <a:endParaRPr lang="ru-RU" sz="14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91" marR="4491" marT="449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400" u="sng" strike="noStrike"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  <a:hlinkClick r:id="rId3"/>
                        </a:rPr>
                        <a:t>https://yadi.sk/d/OZ2iiSnvHuu1SQ</a:t>
                      </a:r>
                      <a:endParaRPr lang="fr-FR" sz="1400" b="0" i="0" u="sng" strike="noStrike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91" marR="4491" marT="4491" marB="0" anchor="ctr"/>
                </a:tc>
              </a:tr>
              <a:tr h="179001">
                <a:tc>
                  <a:txBody>
                    <a:bodyPr/>
                    <a:lstStyle/>
                    <a:p>
                      <a:pPr algn="l" fontAlgn="ctr"/>
                      <a:r>
                        <a:rPr lang="ru-RU" sz="1400" u="none" strike="noStrike"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  <a:hlinkClick r:id="rId4"/>
                        </a:rPr>
                        <a:t>Шум ЛР 7</a:t>
                      </a:r>
                      <a:endParaRPr lang="ru-RU" sz="1400" b="0" i="0" u="none" strike="noStrike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91" marR="4491" marT="449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400" u="sng" strike="noStrike"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  <a:hlinkClick r:id="rId5"/>
                        </a:rPr>
                        <a:t>https://yadi.sk/i/gGnoJQ59eAfprA</a:t>
                      </a:r>
                      <a:endParaRPr lang="fr-FR" sz="1400" b="0" i="0" u="sng" strike="noStrike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91" marR="4491" marT="4491" marB="0" anchor="ctr"/>
                </a:tc>
              </a:tr>
              <a:tr h="179001">
                <a:tc>
                  <a:txBody>
                    <a:bodyPr/>
                    <a:lstStyle/>
                    <a:p>
                      <a:pPr algn="l" fontAlgn="ctr"/>
                      <a:r>
                        <a:rPr lang="ru-RU" sz="1400" u="none" strike="noStrike"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  <a:hlinkClick r:id="rId6"/>
                        </a:rPr>
                        <a:t>СГЗН ЛР 2</a:t>
                      </a:r>
                      <a:endParaRPr lang="ru-RU" sz="1400" b="0" i="0" u="none" strike="noStrike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91" marR="4491" marT="449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400" u="sng" strike="noStrike"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  <a:hlinkClick r:id="rId7"/>
                        </a:rPr>
                        <a:t>https://yadi.sk/i/ZwdTq_U6zKMvlA</a:t>
                      </a:r>
                      <a:endParaRPr lang="fr-FR" sz="1400" b="0" i="0" u="sng" strike="noStrike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91" marR="4491" marT="4491" marB="0" anchor="ctr"/>
                </a:tc>
              </a:tr>
              <a:tr h="179001">
                <a:tc>
                  <a:txBody>
                    <a:bodyPr/>
                    <a:lstStyle/>
                    <a:p>
                      <a:pPr algn="l" fontAlgn="ctr"/>
                      <a:r>
                        <a:rPr lang="ru-RU" sz="1400" u="none" strike="noStrike"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  <a:hlinkClick r:id="rId8"/>
                        </a:rPr>
                        <a:t>ЭМП ЛР 5, 19</a:t>
                      </a:r>
                      <a:endParaRPr lang="ru-RU" sz="1400" b="0" i="0" u="none" strike="noStrike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91" marR="4491" marT="449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400" u="sng" strike="noStrike"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  <a:hlinkClick r:id="rId9"/>
                        </a:rPr>
                        <a:t>https://yadi.sk/i/KBDoTl5vC-r7aw</a:t>
                      </a:r>
                      <a:endParaRPr lang="fr-FR" sz="1400" b="0" i="0" u="sng" strike="noStrike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91" marR="4491" marT="4491" marB="0" anchor="ctr"/>
                </a:tc>
              </a:tr>
              <a:tr h="179001">
                <a:tc>
                  <a:txBody>
                    <a:bodyPr/>
                    <a:lstStyle/>
                    <a:p>
                      <a:pPr algn="l" fontAlgn="ctr"/>
                      <a:r>
                        <a:rPr lang="ru-RU" sz="1400" u="none" strike="noStrike" dirty="0"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  <a:hlinkClick r:id="rId10"/>
                        </a:rPr>
                        <a:t>Освещение ЛР 17</a:t>
                      </a:r>
                      <a:endParaRPr lang="ru-RU" sz="14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91" marR="4491" marT="449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400" u="sng" strike="noStrike"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  <a:hlinkClick r:id="rId11"/>
                        </a:rPr>
                        <a:t>https://yadi.sk/i/7UItyBsbVXEUAg</a:t>
                      </a:r>
                      <a:endParaRPr lang="fr-FR" sz="1400" b="0" i="0" u="sng" strike="noStrike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91" marR="4491" marT="4491" marB="0" anchor="ctr"/>
                </a:tc>
              </a:tr>
              <a:tr h="179001">
                <a:tc>
                  <a:txBody>
                    <a:bodyPr/>
                    <a:lstStyle/>
                    <a:p>
                      <a:pPr algn="l" fontAlgn="ctr"/>
                      <a:r>
                        <a:rPr lang="ru-RU" sz="1400" u="none" strike="noStrike"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  <a:hlinkClick r:id="rId12"/>
                        </a:rPr>
                        <a:t>СИН ЛР 1</a:t>
                      </a:r>
                      <a:endParaRPr lang="ru-RU" sz="1400" b="0" i="0" u="none" strike="noStrike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91" marR="4491" marT="449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400" u="sng" strike="noStrike"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  <a:hlinkClick r:id="rId13"/>
                        </a:rPr>
                        <a:t>https://yadi.sk/i/UmPvS8KOELiF8A</a:t>
                      </a:r>
                      <a:endParaRPr lang="fr-FR" sz="1400" b="0" i="0" u="sng" strike="noStrike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91" marR="4491" marT="4491" marB="0" anchor="ctr"/>
                </a:tc>
              </a:tr>
              <a:tr h="233039">
                <a:tc>
                  <a:txBody>
                    <a:bodyPr/>
                    <a:lstStyle/>
                    <a:p>
                      <a:pPr algn="l" fontAlgn="ctr"/>
                      <a:r>
                        <a:rPr lang="ru-RU" sz="1400" u="none" strike="noStrike"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</a:rPr>
                        <a:t>Исследование условий электробезопасности в однофазных сетях ЛР 4</a:t>
                      </a:r>
                      <a:endParaRPr lang="ru-RU" sz="1400" b="0" i="0" u="none" strike="noStrike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91" marR="4491" marT="449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400" u="sng" strike="noStrike"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  <a:hlinkClick r:id="rId14"/>
                        </a:rPr>
                        <a:t>https://yadi.sk/i/UwDp6QE4qGP9Hg</a:t>
                      </a:r>
                      <a:endParaRPr lang="fr-FR" sz="1400" b="0" i="0" u="sng" strike="noStrike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91" marR="4491" marT="4491" marB="0" anchor="ctr"/>
                </a:tc>
              </a:tr>
              <a:tr h="233039">
                <a:tc>
                  <a:txBody>
                    <a:bodyPr/>
                    <a:lstStyle/>
                    <a:p>
                      <a:pPr algn="l" fontAlgn="ctr"/>
                      <a:r>
                        <a:rPr lang="ru-RU" sz="1400" u="none" strike="noStrike"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</a:rPr>
                        <a:t>Санитарно-гигиеническая оценка параметров производственного освещения ЛР 6</a:t>
                      </a:r>
                      <a:endParaRPr lang="ru-RU" sz="1400" b="0" i="0" u="none" strike="noStrike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91" marR="4491" marT="449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400" u="sng" strike="noStrike"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  <a:hlinkClick r:id="rId15"/>
                        </a:rPr>
                        <a:t>https://yadi.sk/d/hCWjlVWMYUY-6Q</a:t>
                      </a:r>
                      <a:endParaRPr lang="fr-FR" sz="1400" b="0" i="0" u="sng" strike="noStrike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91" marR="4491" marT="4491" marB="0" anchor="ctr"/>
                </a:tc>
              </a:tr>
              <a:tr h="179001"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u="none" strike="noStrike"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</a:rPr>
                        <a:t>Системы автоматизированного пожаротушения</a:t>
                      </a:r>
                      <a:endParaRPr lang="ru-RU" sz="1400" b="0" i="0" u="none" strike="noStrike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91" marR="4491" marT="449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400" u="sng" strike="noStrike" dirty="0"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  <a:hlinkClick r:id="rId16"/>
                        </a:rPr>
                        <a:t>https://yadi.sk/i/x5E2LYrNOlYaww</a:t>
                      </a:r>
                      <a:endParaRPr lang="fr-FR" sz="1400" b="0" i="0" u="sng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91" marR="4491" marT="4491" marB="0" anchor="b"/>
                </a:tc>
              </a:tr>
              <a:tr h="324000"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u="none" strike="noStrike" dirty="0"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</a:rPr>
                        <a:t>Защита от теплового излучения ЛР 18</a:t>
                      </a:r>
                      <a:endParaRPr lang="ru-RU" sz="14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91" marR="4491" marT="449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400" u="sng" strike="noStrike" dirty="0"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  <a:hlinkClick r:id="rId16"/>
                        </a:rPr>
                        <a:t>https://yadi.sk/i/x5E2LYrNOlYaww</a:t>
                      </a:r>
                      <a:endParaRPr lang="fr-FR" sz="1400" b="0" i="0" u="sng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91" marR="4491" marT="4491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20547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Перечень лабораторных работ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FB0DE-8D94-4767-991F-04216DFF01F7}" type="slidenum">
              <a:rPr lang="ru-RU" smtClean="0"/>
              <a:t>2</a:t>
            </a:fld>
            <a:endParaRPr lang="ru-RU" dirty="0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3575719" y="5134648"/>
            <a:ext cx="30416179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3575719" y="5372773"/>
            <a:ext cx="30416179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0" name="Прямоугольник 9"/>
          <p:cNvSpPr/>
          <p:nvPr/>
        </p:nvSpPr>
        <p:spPr>
          <a:xfrm>
            <a:off x="191344" y="1484784"/>
            <a:ext cx="1188132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 smtClean="0">
                <a:latin typeface="TimesNewRomanPSMT"/>
              </a:rPr>
              <a:t>ЛР №1</a:t>
            </a:r>
            <a:r>
              <a:rPr lang="ru-RU" sz="1600" dirty="0">
                <a:latin typeface="TimesNewRomanPSMT"/>
              </a:rPr>
              <a:t>. Исследование условий электробезопасности в трёхфазных </a:t>
            </a:r>
            <a:r>
              <a:rPr lang="ru-RU" sz="1600" dirty="0" smtClean="0">
                <a:latin typeface="TimesNewRomanPSMT"/>
              </a:rPr>
              <a:t>сетях с </a:t>
            </a:r>
            <a:r>
              <a:rPr lang="ru-RU" sz="1600" dirty="0">
                <a:latin typeface="TimesNewRomanPSMT"/>
              </a:rPr>
              <a:t>изолированной и </a:t>
            </a:r>
            <a:r>
              <a:rPr lang="ru-RU" sz="1600" dirty="0" smtClean="0">
                <a:latin typeface="TimesNewRomanPSMT"/>
              </a:rPr>
              <a:t>с компенсированной </a:t>
            </a:r>
            <a:r>
              <a:rPr lang="ru-RU" sz="1600" dirty="0" err="1" smtClean="0">
                <a:latin typeface="TimesNewRomanPSMT"/>
              </a:rPr>
              <a:t>нейтралями</a:t>
            </a:r>
            <a:r>
              <a:rPr lang="ru-RU" sz="1600" dirty="0" smtClean="0">
                <a:latin typeface="TimesNewRomanPSMT"/>
              </a:rPr>
              <a:t> </a:t>
            </a:r>
            <a:r>
              <a:rPr lang="ru-RU" sz="1600" dirty="0">
                <a:latin typeface="TimesNewRomanPSMT"/>
              </a:rPr>
              <a:t>(МУ к ЛР 2008 года)</a:t>
            </a:r>
          </a:p>
          <a:p>
            <a:r>
              <a:rPr lang="ru-RU" sz="1600" dirty="0">
                <a:latin typeface="TimesNewRomanPSMT"/>
              </a:rPr>
              <a:t>ЛР № </a:t>
            </a:r>
            <a:r>
              <a:rPr lang="ru-RU" sz="1600" dirty="0" smtClean="0">
                <a:latin typeface="TimesNewRomanPSMT"/>
              </a:rPr>
              <a:t>2</a:t>
            </a:r>
            <a:r>
              <a:rPr lang="ru-RU" sz="1600" dirty="0">
                <a:latin typeface="TimesNewRomanPSMT"/>
              </a:rPr>
              <a:t>. Исследование условий электробезопасности в трёхфазных </a:t>
            </a:r>
            <a:r>
              <a:rPr lang="ru-RU" sz="1600" dirty="0" smtClean="0">
                <a:latin typeface="TimesNewRomanPSMT"/>
              </a:rPr>
              <a:t>сетях с </a:t>
            </a:r>
            <a:r>
              <a:rPr lang="ru-RU" sz="1600" dirty="0">
                <a:latin typeface="TimesNewRomanPSMT"/>
              </a:rPr>
              <a:t>заземлённой </a:t>
            </a:r>
            <a:r>
              <a:rPr lang="ru-RU" sz="1600" dirty="0" err="1" smtClean="0">
                <a:latin typeface="TimesNewRomanPSMT"/>
              </a:rPr>
              <a:t>нейтралью</a:t>
            </a:r>
            <a:r>
              <a:rPr lang="ru-RU" sz="1600" dirty="0" smtClean="0">
                <a:latin typeface="TimesNewRomanPSMT"/>
              </a:rPr>
              <a:t> </a:t>
            </a:r>
            <a:r>
              <a:rPr lang="ru-RU" sz="1600" dirty="0">
                <a:latin typeface="TimesNewRomanPSMT"/>
              </a:rPr>
              <a:t>(МУ к ЛР 2008 года)</a:t>
            </a:r>
          </a:p>
          <a:p>
            <a:r>
              <a:rPr lang="ru-RU" sz="1600" dirty="0">
                <a:latin typeface="TimesNewRomanPSMT"/>
              </a:rPr>
              <a:t>ЛР № </a:t>
            </a:r>
            <a:r>
              <a:rPr lang="ru-RU" sz="1600" dirty="0" smtClean="0">
                <a:latin typeface="TimesNewRomanPSMT"/>
              </a:rPr>
              <a:t>3</a:t>
            </a:r>
            <a:r>
              <a:rPr lang="ru-RU" sz="1600" dirty="0">
                <a:latin typeface="TimesNewRomanPSMT"/>
              </a:rPr>
              <a:t>. Контроль изоляции электрических </a:t>
            </a:r>
            <a:r>
              <a:rPr lang="ru-RU" sz="1600" dirty="0" smtClean="0">
                <a:latin typeface="TimesNewRomanPSMT"/>
              </a:rPr>
              <a:t>установок </a:t>
            </a:r>
            <a:r>
              <a:rPr lang="ru-RU" sz="1600" dirty="0">
                <a:latin typeface="TimesNewRomanPSMT"/>
              </a:rPr>
              <a:t>(МУ к ЛР 2008 года)</a:t>
            </a:r>
          </a:p>
          <a:p>
            <a:r>
              <a:rPr lang="ru-RU" sz="1600" dirty="0">
                <a:latin typeface="TimesNewRomanPSMT"/>
              </a:rPr>
              <a:t>ЛР № </a:t>
            </a:r>
            <a:r>
              <a:rPr lang="ru-RU" sz="1600" dirty="0" smtClean="0">
                <a:latin typeface="TimesNewRomanPSMT"/>
              </a:rPr>
              <a:t>4</a:t>
            </a:r>
            <a:r>
              <a:rPr lang="ru-RU" sz="1600" dirty="0">
                <a:latin typeface="TimesNewRomanPSMT"/>
              </a:rPr>
              <a:t>. Исследование условий электробезопасности в однофазных </a:t>
            </a:r>
            <a:r>
              <a:rPr lang="ru-RU" sz="1600" dirty="0" smtClean="0">
                <a:latin typeface="TimesNewRomanPSMT"/>
              </a:rPr>
              <a:t>сетях </a:t>
            </a:r>
            <a:r>
              <a:rPr lang="ru-RU" sz="1600" dirty="0">
                <a:latin typeface="TimesNewRomanPSMT"/>
              </a:rPr>
              <a:t>(МУ к ЛР 2008 года)</a:t>
            </a:r>
          </a:p>
          <a:p>
            <a:r>
              <a:rPr lang="ru-RU" sz="1600" dirty="0" smtClean="0">
                <a:latin typeface="TimesNewRomanPSMT"/>
              </a:rPr>
              <a:t>ЛР </a:t>
            </a:r>
            <a:r>
              <a:rPr lang="ru-RU" sz="1600" dirty="0">
                <a:latin typeface="TimesNewRomanPSMT"/>
              </a:rPr>
              <a:t>№ </a:t>
            </a:r>
            <a:r>
              <a:rPr lang="ru-RU" sz="1600" dirty="0" smtClean="0">
                <a:latin typeface="TimesNewRomanPSMT"/>
              </a:rPr>
              <a:t>5. </a:t>
            </a:r>
            <a:r>
              <a:rPr lang="ru-RU" sz="1600" dirty="0">
                <a:latin typeface="TimesNewRomanPSMT"/>
              </a:rPr>
              <a:t>Оказание первой доврачебной неотложной </a:t>
            </a:r>
            <a:r>
              <a:rPr lang="ru-RU" sz="1600" dirty="0" smtClean="0">
                <a:latin typeface="TimesNewRomanPSMT"/>
              </a:rPr>
              <a:t>помощи (в </a:t>
            </a:r>
            <a:r>
              <a:rPr lang="ru-RU" sz="1600" dirty="0">
                <a:latin typeface="TimesNewRomanPSMT"/>
              </a:rPr>
              <a:t>МУ для </a:t>
            </a:r>
            <a:r>
              <a:rPr lang="ru-RU" sz="1600" dirty="0" smtClean="0">
                <a:latin typeface="TimesNewRomanPSMT"/>
              </a:rPr>
              <a:t>магистров)</a:t>
            </a:r>
            <a:endParaRPr lang="ru-RU" sz="1600" dirty="0">
              <a:latin typeface="TimesNewRomanPSMT"/>
            </a:endParaRPr>
          </a:p>
          <a:p>
            <a:r>
              <a:rPr lang="ru-RU" sz="1600" dirty="0">
                <a:latin typeface="TimesNewRomanPSMT"/>
              </a:rPr>
              <a:t>ЛР № </a:t>
            </a:r>
            <a:r>
              <a:rPr lang="ru-RU" sz="1600" dirty="0" smtClean="0">
                <a:latin typeface="TimesNewRomanPSMT"/>
              </a:rPr>
              <a:t>5. </a:t>
            </a:r>
            <a:r>
              <a:rPr lang="ru-RU" sz="1600" dirty="0">
                <a:latin typeface="TimesNewRomanPSMT"/>
              </a:rPr>
              <a:t>Исследование защиты человека от воздействия </a:t>
            </a:r>
            <a:r>
              <a:rPr lang="ru-RU" sz="1600" dirty="0" smtClean="0">
                <a:latin typeface="TimesNewRomanPSMT"/>
              </a:rPr>
              <a:t>СВЧ излучения </a:t>
            </a:r>
            <a:r>
              <a:rPr lang="ru-RU" sz="1600" dirty="0">
                <a:latin typeface="TimesNewRomanPSMT"/>
              </a:rPr>
              <a:t>(МУ к ЛР 2008 года)</a:t>
            </a:r>
          </a:p>
          <a:p>
            <a:r>
              <a:rPr lang="ru-RU" sz="1600" dirty="0" smtClean="0">
                <a:latin typeface="TimesNewRomanPSMT"/>
              </a:rPr>
              <a:t>ЛР </a:t>
            </a:r>
            <a:r>
              <a:rPr lang="ru-RU" sz="1600" dirty="0">
                <a:latin typeface="TimesNewRomanPSMT"/>
              </a:rPr>
              <a:t>№ </a:t>
            </a:r>
            <a:r>
              <a:rPr lang="ru-RU" sz="1600" dirty="0" smtClean="0">
                <a:latin typeface="TimesNewRomanPSMT"/>
              </a:rPr>
              <a:t>6. Санитарно-гигиеническая оценка </a:t>
            </a:r>
            <a:r>
              <a:rPr lang="ru-RU" sz="1600" dirty="0">
                <a:latin typeface="TimesNewRomanPSMT"/>
              </a:rPr>
              <a:t>параметров </a:t>
            </a:r>
            <a:r>
              <a:rPr lang="ru-RU" sz="1600" dirty="0" smtClean="0">
                <a:latin typeface="TimesNewRomanPSMT"/>
              </a:rPr>
              <a:t>производственного освещения </a:t>
            </a:r>
            <a:r>
              <a:rPr lang="ru-RU" sz="1600" dirty="0">
                <a:latin typeface="TimesNewRomanPSMT"/>
              </a:rPr>
              <a:t>(МУ к ЛР 2008 года)</a:t>
            </a:r>
          </a:p>
          <a:p>
            <a:r>
              <a:rPr lang="ru-RU" sz="1600" dirty="0" smtClean="0">
                <a:latin typeface="TimesNewRomanPSMT"/>
              </a:rPr>
              <a:t>ЛР </a:t>
            </a:r>
            <a:r>
              <a:rPr lang="ru-RU" sz="1600" dirty="0">
                <a:latin typeface="TimesNewRomanPSMT"/>
              </a:rPr>
              <a:t>№ </a:t>
            </a:r>
            <a:r>
              <a:rPr lang="ru-RU" sz="1600" dirty="0" smtClean="0">
                <a:latin typeface="TimesNewRomanPSMT"/>
              </a:rPr>
              <a:t>7. </a:t>
            </a:r>
            <a:r>
              <a:rPr lang="ru-RU" sz="1600" dirty="0">
                <a:latin typeface="TimesNewRomanPSMT"/>
              </a:rPr>
              <a:t>Исследование параметров производственного шума и </a:t>
            </a:r>
            <a:r>
              <a:rPr lang="ru-RU" sz="1600" dirty="0" smtClean="0">
                <a:latin typeface="TimesNewRomanPSMT"/>
              </a:rPr>
              <a:t>определение эффективности </a:t>
            </a:r>
            <a:r>
              <a:rPr lang="ru-RU" sz="1600" dirty="0">
                <a:latin typeface="TimesNewRomanPSMT"/>
              </a:rPr>
              <a:t>мероприятий по защите от </a:t>
            </a:r>
            <a:r>
              <a:rPr lang="ru-RU" sz="1600" dirty="0" smtClean="0">
                <a:latin typeface="TimesNewRomanPSMT"/>
              </a:rPr>
              <a:t>него </a:t>
            </a:r>
            <a:r>
              <a:rPr lang="ru-RU" sz="1600" dirty="0">
                <a:latin typeface="TimesNewRomanPSMT"/>
              </a:rPr>
              <a:t>(МУ к ЛР 2008 года)</a:t>
            </a:r>
          </a:p>
          <a:p>
            <a:r>
              <a:rPr lang="ru-RU" sz="1600" dirty="0">
                <a:latin typeface="TimesNewRomanPSMT"/>
              </a:rPr>
              <a:t>ЛР № </a:t>
            </a:r>
            <a:r>
              <a:rPr lang="ru-RU" sz="1600" dirty="0" smtClean="0">
                <a:latin typeface="TimesNewRomanPSMT"/>
              </a:rPr>
              <a:t>8 (10). </a:t>
            </a:r>
            <a:r>
              <a:rPr lang="ru-RU" sz="1600" dirty="0">
                <a:latin typeface="TimesNewRomanPSMT"/>
              </a:rPr>
              <a:t>Эргономическое исследование восприятия человеком </a:t>
            </a:r>
            <a:r>
              <a:rPr lang="ru-RU" sz="1600" dirty="0" smtClean="0">
                <a:latin typeface="TimesNewRomanPSMT"/>
              </a:rPr>
              <a:t>зрительной информации </a:t>
            </a:r>
            <a:r>
              <a:rPr lang="ru-RU" sz="1600" dirty="0">
                <a:latin typeface="TimesNewRomanPSMT"/>
              </a:rPr>
              <a:t>(МУ к ЛР 2008 года</a:t>
            </a:r>
            <a:r>
              <a:rPr lang="ru-RU" sz="1600" dirty="0" smtClean="0">
                <a:latin typeface="TimesNewRomanPSMT"/>
              </a:rPr>
              <a:t>). </a:t>
            </a:r>
          </a:p>
          <a:p>
            <a:r>
              <a:rPr lang="ru-RU" sz="1600" dirty="0" smtClean="0">
                <a:latin typeface="TimesNewRomanPSMT"/>
              </a:rPr>
              <a:t>ЛР </a:t>
            </a:r>
            <a:r>
              <a:rPr lang="ru-RU" sz="1600" dirty="0">
                <a:latin typeface="TimesNewRomanPSMT"/>
              </a:rPr>
              <a:t>№ </a:t>
            </a:r>
            <a:r>
              <a:rPr lang="ru-RU" sz="1600" dirty="0" smtClean="0">
                <a:latin typeface="TimesNewRomanPSMT"/>
              </a:rPr>
              <a:t>9. </a:t>
            </a:r>
            <a:r>
              <a:rPr lang="ru-RU" sz="1600" dirty="0">
                <a:latin typeface="TimesNewRomanPSMT"/>
              </a:rPr>
              <a:t>Личность и </a:t>
            </a:r>
            <a:r>
              <a:rPr lang="ru-RU" sz="1600" dirty="0" smtClean="0">
                <a:latin typeface="TimesNewRomanPSMT"/>
              </a:rPr>
              <a:t>стресс </a:t>
            </a:r>
            <a:r>
              <a:rPr lang="ru-RU" sz="1600" dirty="0">
                <a:latin typeface="TimesNewRomanPSMT"/>
              </a:rPr>
              <a:t>(МУ к ЛР </a:t>
            </a:r>
            <a:r>
              <a:rPr lang="ru-RU" sz="1600" dirty="0" smtClean="0">
                <a:latin typeface="TimesNewRomanPSMT"/>
              </a:rPr>
              <a:t>2008 </a:t>
            </a:r>
            <a:r>
              <a:rPr lang="ru-RU" sz="1600" dirty="0">
                <a:latin typeface="TimesNewRomanPSMT"/>
              </a:rPr>
              <a:t>года)</a:t>
            </a:r>
            <a:endParaRPr lang="ru-RU" sz="1600" dirty="0" smtClean="0">
              <a:latin typeface="TimesNewRomanPSMT"/>
            </a:endParaRPr>
          </a:p>
          <a:p>
            <a:r>
              <a:rPr lang="ru-RU" sz="1600" dirty="0">
                <a:latin typeface="TimesNewRomanPSMT"/>
              </a:rPr>
              <a:t>ЛР № 17. Эффективность и качество </a:t>
            </a:r>
            <a:r>
              <a:rPr lang="ru-RU" sz="1600" dirty="0" smtClean="0">
                <a:latin typeface="TimesNewRomanPSMT"/>
              </a:rPr>
              <a:t>освещения (МУ к ЛР 2005 </a:t>
            </a:r>
            <a:r>
              <a:rPr lang="ru-RU" sz="1600" dirty="0">
                <a:latin typeface="TimesNewRomanPSMT"/>
              </a:rPr>
              <a:t>года</a:t>
            </a:r>
            <a:r>
              <a:rPr lang="ru-RU" sz="1600" dirty="0" smtClean="0">
                <a:latin typeface="TimesNewRomanPSMT"/>
              </a:rPr>
              <a:t>)</a:t>
            </a:r>
            <a:endParaRPr lang="ru-RU" sz="1600" dirty="0">
              <a:latin typeface="TimesNewRomanPSMT"/>
            </a:endParaRPr>
          </a:p>
          <a:p>
            <a:r>
              <a:rPr lang="ru-RU" sz="1600" dirty="0">
                <a:latin typeface="TimesNewRomanPSMT"/>
              </a:rPr>
              <a:t>ЛР № 18. Защита от теплового </a:t>
            </a:r>
            <a:r>
              <a:rPr lang="ru-RU" sz="1600" dirty="0" smtClean="0">
                <a:latin typeface="TimesNewRomanPSMT"/>
              </a:rPr>
              <a:t>излучения </a:t>
            </a:r>
            <a:r>
              <a:rPr lang="ru-RU" sz="1600" dirty="0">
                <a:latin typeface="TimesNewRomanPSMT"/>
              </a:rPr>
              <a:t>(МУ к ЛР 2005 года)</a:t>
            </a:r>
          </a:p>
          <a:p>
            <a:r>
              <a:rPr lang="ru-RU" sz="1600" dirty="0">
                <a:latin typeface="TimesNewRomanPSMT"/>
              </a:rPr>
              <a:t>ЛР № 19. Защита от сверхвысокочастотного </a:t>
            </a:r>
            <a:r>
              <a:rPr lang="ru-RU" sz="1600" dirty="0" smtClean="0">
                <a:latin typeface="TimesNewRomanPSMT"/>
              </a:rPr>
              <a:t>излучения </a:t>
            </a:r>
            <a:r>
              <a:rPr lang="ru-RU" sz="1600" dirty="0">
                <a:latin typeface="TimesNewRomanPSMT"/>
              </a:rPr>
              <a:t>(МУ к ЛР 2005 года)</a:t>
            </a:r>
          </a:p>
          <a:p>
            <a:r>
              <a:rPr lang="ru-RU" sz="1600" dirty="0" smtClean="0">
                <a:latin typeface="TimesNewRomanPSMT"/>
              </a:rPr>
              <a:t>ЛР </a:t>
            </a:r>
            <a:r>
              <a:rPr lang="ru-RU" sz="1600" dirty="0">
                <a:latin typeface="TimesNewRomanPSMT"/>
              </a:rPr>
              <a:t>№ 1. Защита от лазерного </a:t>
            </a:r>
            <a:r>
              <a:rPr lang="ru-RU" sz="1600" dirty="0" smtClean="0">
                <a:latin typeface="TimesNewRomanPSMT"/>
              </a:rPr>
              <a:t>излучения </a:t>
            </a:r>
            <a:r>
              <a:rPr lang="ru-RU" sz="1600" dirty="0">
                <a:latin typeface="TimesNewRomanPSMT"/>
              </a:rPr>
              <a:t>(УП 2018 года</a:t>
            </a:r>
            <a:r>
              <a:rPr lang="ru-RU" sz="1600" dirty="0" smtClean="0">
                <a:latin typeface="TimesNewRomanPSMT"/>
              </a:rPr>
              <a:t>)</a:t>
            </a:r>
            <a:endParaRPr lang="ru-RU" sz="1600" dirty="0">
              <a:latin typeface="TimesNewRomanPSMT"/>
            </a:endParaRPr>
          </a:p>
          <a:p>
            <a:r>
              <a:rPr lang="ru-RU" sz="1600" dirty="0" smtClean="0">
                <a:latin typeface="TimesNewRomanPSMT"/>
              </a:rPr>
              <a:t>ЛР </a:t>
            </a:r>
            <a:r>
              <a:rPr lang="ru-RU" sz="1600" dirty="0">
                <a:latin typeface="TimesNewRomanPSMT"/>
              </a:rPr>
              <a:t>№ 2</a:t>
            </a:r>
            <a:r>
              <a:rPr lang="ru-RU" sz="1600" dirty="0" smtClean="0">
                <a:latin typeface="TimesNewRomanPSMT"/>
              </a:rPr>
              <a:t>. </a:t>
            </a:r>
            <a:r>
              <a:rPr lang="ru-RU" sz="1600" dirty="0">
                <a:latin typeface="TimesNewRomanPSMT"/>
              </a:rPr>
              <a:t>Защита от ультрафиолетового </a:t>
            </a:r>
            <a:r>
              <a:rPr lang="ru-RU" sz="1600" dirty="0" smtClean="0">
                <a:latin typeface="TimesNewRomanPSMT"/>
              </a:rPr>
              <a:t>излучения (УП 2018 года)</a:t>
            </a:r>
            <a:endParaRPr lang="ru-RU" sz="1600" dirty="0">
              <a:latin typeface="TimesNewRomanPSMT"/>
            </a:endParaRPr>
          </a:p>
          <a:p>
            <a:r>
              <a:rPr lang="ru-RU" sz="1600" dirty="0">
                <a:latin typeface="TimesNewRomanPSMT"/>
              </a:rPr>
              <a:t>ЛР № 3. Пожарная </a:t>
            </a:r>
            <a:r>
              <a:rPr lang="ru-RU" sz="1600" dirty="0" smtClean="0">
                <a:latin typeface="TimesNewRomanPSMT"/>
              </a:rPr>
              <a:t>безопасность </a:t>
            </a:r>
            <a:r>
              <a:rPr lang="ru-RU" sz="1600" dirty="0">
                <a:latin typeface="TimesNewRomanPSMT"/>
              </a:rPr>
              <a:t>(УП 2018 года</a:t>
            </a:r>
            <a:r>
              <a:rPr lang="ru-RU" sz="1600" dirty="0" smtClean="0">
                <a:latin typeface="TimesNewRomanPSMT"/>
              </a:rPr>
              <a:t>)</a:t>
            </a:r>
            <a:endParaRPr lang="ru-RU" sz="1600" dirty="0">
              <a:latin typeface="TimesNewRomanPSMT"/>
            </a:endParaRPr>
          </a:p>
        </p:txBody>
      </p:sp>
    </p:spTree>
    <p:extLst>
      <p:ext uri="{BB962C8B-B14F-4D97-AF65-F5344CB8AC3E}">
        <p14:creationId xmlns:p14="http://schemas.microsoft.com/office/powerpoint/2010/main" val="3980831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416" y="949412"/>
            <a:ext cx="8023225" cy="720725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лабораторные работы в семестре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FB0DE-8D94-4767-991F-04216DFF01F7}" type="slidenum">
              <a:rPr lang="ru-RU" smtClean="0"/>
              <a:t>3</a:t>
            </a:fld>
            <a:endParaRPr lang="ru-RU" dirty="0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3575719" y="5134648"/>
            <a:ext cx="30416179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3575719" y="5372773"/>
            <a:ext cx="30416179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0" name="Прямоугольник 9"/>
          <p:cNvSpPr/>
          <p:nvPr/>
        </p:nvSpPr>
        <p:spPr>
          <a:xfrm>
            <a:off x="281852" y="1670137"/>
            <a:ext cx="1188132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2000" dirty="0"/>
              <a:t>Лабораторные занятия ( оценка – до 25 </a:t>
            </a:r>
            <a:r>
              <a:rPr lang="en-US" altLang="ru-RU" sz="2000" dirty="0"/>
              <a:t> </a:t>
            </a:r>
            <a:r>
              <a:rPr lang="ru-RU" altLang="ru-RU" sz="2000" dirty="0"/>
              <a:t>баллов с учётом итогов защиты лабораторных работ, данные передаются лектору, который ставит оценку по БЖД)</a:t>
            </a:r>
            <a:endParaRPr lang="ru-RU" altLang="ru-RU" sz="2000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576741" y="2570429"/>
            <a:ext cx="10621193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2000" dirty="0"/>
              <a:t>Предлагается выполнить 5 стандартных лабораторных (электробезопасность, проблемы освещения: 6 или 17 ЛР, электромагнитные поля: 5 + часть 19 СВЧ-печь и ваш мобильный телефон, шум: 7 ЛР, эргономическое исследование восприятия человеком зрительной информации: 8 (10 ) +личность и стресс: 9 ЛР). Могут быть другие ЛР!!! </a:t>
            </a:r>
            <a:endParaRPr lang="ru-RU" altLang="ru-RU" sz="2000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593176" y="4255928"/>
            <a:ext cx="10615392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2000" dirty="0"/>
              <a:t>Отчёт по лабораторным работам желательно приносить на следующем занятии, чтобы не иметь проблем в зачётную неделю, перегруженную защитами лабораторных работ и другими занятиями. Обычно отчёт на всю бригаду подписывается всеми (за ошибки в отчёте отвечает каждый). Кто не уверен, что другие члены бригады не исчезнут с отчётом, может сделать индивидуальный отчёт.</a:t>
            </a:r>
            <a:endParaRPr lang="ru-RU" altLang="ru-RU" sz="2000" dirty="0"/>
          </a:p>
        </p:txBody>
      </p:sp>
    </p:spTree>
    <p:extLst>
      <p:ext uri="{BB962C8B-B14F-4D97-AF65-F5344CB8AC3E}">
        <p14:creationId xmlns:p14="http://schemas.microsoft.com/office/powerpoint/2010/main" val="1782174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>
              <a:spcBef>
                <a:spcPct val="50000"/>
              </a:spcBef>
            </a:pPr>
            <a:r>
              <a:rPr lang="ru-RU" altLang="ru-RU" b="1" dirty="0">
                <a:solidFill>
                  <a:schemeClr val="accent1"/>
                </a:solidFill>
              </a:rPr>
              <a:t>ИНСТРУКТАЖ ПО ТЕХНИКЕ БЕЗОПАСНОСТИ</a:t>
            </a:r>
            <a:endParaRPr lang="ru-RU" altLang="ru-RU" dirty="0">
              <a:solidFill>
                <a:schemeClr val="accent1"/>
              </a:solidFill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FB0DE-8D94-4767-991F-04216DFF01F7}" type="slidenum">
              <a:rPr lang="ru-RU" smtClean="0"/>
              <a:t>4</a:t>
            </a:fld>
            <a:endParaRPr lang="ru-RU" dirty="0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3575719" y="5134648"/>
            <a:ext cx="30416179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3575719" y="5372773"/>
            <a:ext cx="30416179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0" name="Прямоугольник 9"/>
          <p:cNvSpPr/>
          <p:nvPr/>
        </p:nvSpPr>
        <p:spPr>
          <a:xfrm>
            <a:off x="294911" y="1628800"/>
            <a:ext cx="1188132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altLang="ru-RU" sz="2000" b="1" dirty="0"/>
              <a:t>Имеется </a:t>
            </a:r>
            <a:r>
              <a:rPr lang="ru-RU" altLang="ru-RU" sz="2000" b="1" u="sng" dirty="0">
                <a:solidFill>
                  <a:srgbClr val="FF3300"/>
                </a:solidFill>
              </a:rPr>
              <a:t>опасность воздействия электрического тока, проходящего через тело человека, вызванная разностью </a:t>
            </a:r>
            <a:r>
              <a:rPr lang="ru-RU" altLang="ru-RU" sz="2000" b="1" u="sng" dirty="0" smtClean="0">
                <a:solidFill>
                  <a:srgbClr val="FF3300"/>
                </a:solidFill>
              </a:rPr>
              <a:t>потенциалов, под который он может попасть, </a:t>
            </a:r>
            <a:r>
              <a:rPr lang="ru-RU" altLang="ru-RU" sz="2000" b="1" u="sng" dirty="0">
                <a:solidFill>
                  <a:srgbClr val="FF3300"/>
                </a:solidFill>
              </a:rPr>
              <a:t>от розеток и стендов</a:t>
            </a:r>
            <a:r>
              <a:rPr lang="ru-RU" altLang="ru-RU" sz="2000" b="1" dirty="0"/>
              <a:t>.</a:t>
            </a:r>
            <a:endParaRPr lang="ru-RU" sz="2000" dirty="0">
              <a:latin typeface="TimesNewRomanPSMT"/>
            </a:endParaRPr>
          </a:p>
        </p:txBody>
      </p:sp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119336" y="2276872"/>
            <a:ext cx="11737304" cy="4154984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marL="45720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indent="0" algn="just">
              <a:spcBef>
                <a:spcPts val="0"/>
              </a:spcBef>
              <a:defRPr/>
            </a:pPr>
            <a:r>
              <a:rPr lang="ru-RU" altLang="ru-RU" b="1" dirty="0" smtClean="0">
                <a:solidFill>
                  <a:srgbClr val="00B050"/>
                </a:solidFill>
              </a:rPr>
              <a:t>Защита обеспечивается:</a:t>
            </a:r>
          </a:p>
          <a:p>
            <a:pPr marL="0" indent="0" algn="just">
              <a:spcBef>
                <a:spcPts val="0"/>
              </a:spcBef>
              <a:defRPr/>
            </a:pPr>
            <a:r>
              <a:rPr lang="ru-RU" altLang="ru-RU" b="1" dirty="0" smtClean="0">
                <a:solidFill>
                  <a:srgbClr val="00B050"/>
                </a:solidFill>
              </a:rPr>
              <a:t> 1) </a:t>
            </a:r>
            <a:r>
              <a:rPr lang="ru-RU" altLang="ru-RU" b="1" u="sng" dirty="0" smtClean="0">
                <a:solidFill>
                  <a:srgbClr val="00B050"/>
                </a:solidFill>
              </a:rPr>
              <a:t>организационными мерами</a:t>
            </a:r>
            <a:r>
              <a:rPr lang="ru-RU" altLang="ru-RU" b="1" dirty="0" smtClean="0">
                <a:solidFill>
                  <a:srgbClr val="00B050"/>
                </a:solidFill>
              </a:rPr>
              <a:t>, в первую очередь обязательным инструктажем (с записью в журнале и личной подписью студента),  нормированием допустимых значений напряжения и тока, допуском к работе, маркировкой и др.;</a:t>
            </a:r>
          </a:p>
          <a:p>
            <a:pPr marL="0" indent="0" algn="just">
              <a:spcBef>
                <a:spcPts val="0"/>
              </a:spcBef>
              <a:defRPr/>
            </a:pPr>
            <a:r>
              <a:rPr lang="ru-RU" altLang="ru-RU" b="1" dirty="0" smtClean="0">
                <a:solidFill>
                  <a:srgbClr val="00B050"/>
                </a:solidFill>
              </a:rPr>
              <a:t>2)  </a:t>
            </a:r>
            <a:r>
              <a:rPr lang="ru-RU" altLang="ru-RU" b="1" u="sng" dirty="0" smtClean="0">
                <a:solidFill>
                  <a:srgbClr val="00B050"/>
                </a:solidFill>
              </a:rPr>
              <a:t>техническими мерами </a:t>
            </a:r>
            <a:r>
              <a:rPr lang="ru-RU" altLang="ru-RU" b="1" dirty="0" smtClean="0">
                <a:solidFill>
                  <a:srgbClr val="00B050"/>
                </a:solidFill>
              </a:rPr>
              <a:t>(</a:t>
            </a:r>
            <a:r>
              <a:rPr lang="ru-RU" altLang="ru-RU" b="1" u="sng" dirty="0" smtClean="0">
                <a:solidFill>
                  <a:srgbClr val="00B050"/>
                </a:solidFill>
              </a:rPr>
              <a:t>основной защитой</a:t>
            </a:r>
            <a:r>
              <a:rPr lang="ru-RU" altLang="ru-RU" b="1" dirty="0" smtClean="0">
                <a:solidFill>
                  <a:srgbClr val="00B050"/>
                </a:solidFill>
              </a:rPr>
              <a:t>, т. е. основной изоляцией корпусов от токоведущих частей, недоступностью токоведущих частей в розетках и щите с помощью защиты </a:t>
            </a:r>
            <a:r>
              <a:rPr lang="en-US" altLang="ru-RU" b="1" dirty="0" smtClean="0">
                <a:solidFill>
                  <a:srgbClr val="00B050"/>
                </a:solidFill>
              </a:rPr>
              <a:t>IP 20 </a:t>
            </a:r>
            <a:r>
              <a:rPr lang="ru-RU" altLang="ru-RU" b="1" dirty="0" smtClean="0">
                <a:solidFill>
                  <a:srgbClr val="00B050"/>
                </a:solidFill>
              </a:rPr>
              <a:t>и использование малого сверхнизкого напряжения до 50 В, т. е. </a:t>
            </a:r>
            <a:r>
              <a:rPr lang="en-US" altLang="ru-RU" b="1" dirty="0" smtClean="0">
                <a:solidFill>
                  <a:srgbClr val="00B050"/>
                </a:solidFill>
              </a:rPr>
              <a:t>III</a:t>
            </a:r>
            <a:r>
              <a:rPr lang="ru-RU" altLang="ru-RU" b="1" dirty="0" smtClean="0">
                <a:solidFill>
                  <a:srgbClr val="00B050"/>
                </a:solidFill>
              </a:rPr>
              <a:t> класса защиты ЛР № 1 и 2); </a:t>
            </a:r>
            <a:r>
              <a:rPr lang="ru-RU" altLang="ru-RU" b="1" u="sng" dirty="0" smtClean="0">
                <a:solidFill>
                  <a:srgbClr val="00B050"/>
                </a:solidFill>
              </a:rPr>
              <a:t>дополнительной защитой</a:t>
            </a:r>
            <a:r>
              <a:rPr lang="ru-RU" altLang="ru-RU" b="1" dirty="0" smtClean="0">
                <a:solidFill>
                  <a:srgbClr val="00B050"/>
                </a:solidFill>
              </a:rPr>
              <a:t>, т. е. защитным отключением металлических корпусов стендов </a:t>
            </a:r>
            <a:r>
              <a:rPr lang="en-US" altLang="ru-RU" b="1" dirty="0" smtClean="0">
                <a:solidFill>
                  <a:srgbClr val="00B050"/>
                </a:solidFill>
              </a:rPr>
              <a:t>I</a:t>
            </a:r>
            <a:r>
              <a:rPr lang="ru-RU" altLang="ru-RU" b="1" dirty="0" smtClean="0">
                <a:solidFill>
                  <a:srgbClr val="00B050"/>
                </a:solidFill>
              </a:rPr>
              <a:t> класса защиты с помощью зануления и использования УЗО, вернее дифференциальных автоматических выключателей. </a:t>
            </a:r>
          </a:p>
        </p:txBody>
      </p:sp>
    </p:spTree>
    <p:extLst>
      <p:ext uri="{BB962C8B-B14F-4D97-AF65-F5344CB8AC3E}">
        <p14:creationId xmlns:p14="http://schemas.microsoft.com/office/powerpoint/2010/main" val="3933640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clickEffect">
                                  <p:stCondLst>
                                    <p:cond delay="10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>
              <a:spcBef>
                <a:spcPct val="50000"/>
              </a:spcBef>
            </a:pPr>
            <a:r>
              <a:rPr lang="en-US" altLang="ru-RU" b="1" dirty="0">
                <a:solidFill>
                  <a:schemeClr val="accent1"/>
                </a:solidFill>
              </a:rPr>
              <a:t>III </a:t>
            </a:r>
            <a:r>
              <a:rPr lang="ru-RU" altLang="ru-RU" b="1" dirty="0">
                <a:solidFill>
                  <a:schemeClr val="accent1"/>
                </a:solidFill>
              </a:rPr>
              <a:t>класс защиты от поражения электрическим током</a:t>
            </a:r>
            <a:endParaRPr lang="ru-RU" altLang="ru-RU" dirty="0">
              <a:solidFill>
                <a:schemeClr val="accent1"/>
              </a:solidFill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FB0DE-8D94-4767-991F-04216DFF01F7}" type="slidenum">
              <a:rPr lang="ru-RU" smtClean="0"/>
              <a:t>5</a:t>
            </a:fld>
            <a:endParaRPr lang="ru-RU" dirty="0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3575719" y="5134648"/>
            <a:ext cx="30416179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3575719" y="5372773"/>
            <a:ext cx="30416179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7680176" y="1833590"/>
            <a:ext cx="3816424" cy="2308324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marL="45720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lang="ru-RU" altLang="ru-RU" b="1" dirty="0" smtClean="0">
                <a:solidFill>
                  <a:schemeClr val="accent1"/>
                </a:solidFill>
              </a:rPr>
              <a:t>ЛР № 1 и 2</a:t>
            </a:r>
          </a:p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lang="ru-RU" altLang="ru-RU" b="1" dirty="0" smtClean="0">
                <a:solidFill>
                  <a:schemeClr val="accent1"/>
                </a:solidFill>
              </a:rPr>
              <a:t>Отдельный </a:t>
            </a:r>
            <a:r>
              <a:rPr lang="ru-RU" altLang="ru-RU" b="1" dirty="0">
                <a:solidFill>
                  <a:schemeClr val="accent1"/>
                </a:solidFill>
              </a:rPr>
              <a:t>трансформатор с напряжением фазы </a:t>
            </a:r>
            <a:endParaRPr lang="ru-RU" altLang="ru-RU" b="1" dirty="0" smtClean="0">
              <a:solidFill>
                <a:schemeClr val="accent1"/>
              </a:solidFill>
            </a:endParaRPr>
          </a:p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lang="ru-RU" altLang="ru-RU" b="1" dirty="0" smtClean="0">
                <a:solidFill>
                  <a:schemeClr val="accent1"/>
                </a:solidFill>
              </a:rPr>
              <a:t>24 </a:t>
            </a:r>
            <a:r>
              <a:rPr lang="ru-RU" altLang="ru-RU" b="1" dirty="0">
                <a:solidFill>
                  <a:schemeClr val="accent1"/>
                </a:solidFill>
              </a:rPr>
              <a:t>- 27 В</a:t>
            </a:r>
            <a:endParaRPr lang="ru-RU" altLang="ru-RU" dirty="0">
              <a:solidFill>
                <a:schemeClr val="accent1"/>
              </a:solidFill>
            </a:endParaRPr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910" y="1663355"/>
            <a:ext cx="6596112" cy="4386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491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clickEffect">
                                  <p:stCondLst>
                                    <p:cond delay="10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>
              <a:spcBef>
                <a:spcPct val="50000"/>
              </a:spcBef>
            </a:pPr>
            <a:r>
              <a:rPr lang="ru-RU" altLang="ru-RU" b="1" dirty="0">
                <a:solidFill>
                  <a:schemeClr val="accent1"/>
                </a:solidFill>
              </a:rPr>
              <a:t>ИНСТРУКТАЖ ПО ТЕХНИКЕ БЕЗОПАСНОСТИ</a:t>
            </a:r>
            <a:endParaRPr lang="ru-RU" altLang="ru-RU" dirty="0">
              <a:solidFill>
                <a:schemeClr val="accent1"/>
              </a:solidFill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FB0DE-8D94-4767-991F-04216DFF01F7}" type="slidenum">
              <a:rPr lang="ru-RU" smtClean="0"/>
              <a:t>6</a:t>
            </a:fld>
            <a:endParaRPr lang="ru-RU" dirty="0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3575719" y="5134648"/>
            <a:ext cx="30416179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3575719" y="5372773"/>
            <a:ext cx="30416179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0" name="Прямоугольник 9"/>
          <p:cNvSpPr/>
          <p:nvPr/>
        </p:nvSpPr>
        <p:spPr>
          <a:xfrm>
            <a:off x="294911" y="1628800"/>
            <a:ext cx="1188132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altLang="ru-RU" sz="2000" b="1" dirty="0"/>
              <a:t>Имеется </a:t>
            </a:r>
            <a:r>
              <a:rPr lang="ru-RU" altLang="ru-RU" sz="2000" b="1" u="sng" dirty="0">
                <a:solidFill>
                  <a:srgbClr val="FF3300"/>
                </a:solidFill>
              </a:rPr>
              <a:t>опасность воздействия высокой температуры, продуктов горения и других факторов пожара в случае его возникновения</a:t>
            </a:r>
            <a:r>
              <a:rPr lang="ru-RU" altLang="ru-RU" sz="2000" b="1" dirty="0"/>
              <a:t>.</a:t>
            </a:r>
            <a:endParaRPr lang="ru-RU" sz="2000" dirty="0">
              <a:latin typeface="TimesNewRomanPSMT"/>
            </a:endParaRPr>
          </a:p>
        </p:txBody>
      </p:sp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119336" y="2348880"/>
            <a:ext cx="11737304" cy="378565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marL="45720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indent="0" algn="just">
              <a:spcBef>
                <a:spcPts val="0"/>
              </a:spcBef>
              <a:defRPr/>
            </a:pPr>
            <a:r>
              <a:rPr lang="ru-RU" altLang="ru-RU" b="1" u="sng" dirty="0">
                <a:solidFill>
                  <a:schemeClr val="accent6">
                    <a:lumMod val="75000"/>
                  </a:schemeClr>
                </a:solidFill>
              </a:rPr>
              <a:t>Защита обеспечивается</a:t>
            </a:r>
            <a:r>
              <a:rPr lang="ru-RU" altLang="ru-RU" b="1" dirty="0">
                <a:solidFill>
                  <a:schemeClr val="accent6">
                    <a:lumMod val="75000"/>
                  </a:schemeClr>
                </a:solidFill>
              </a:rPr>
              <a:t>:</a:t>
            </a:r>
          </a:p>
          <a:p>
            <a:pPr marL="0" indent="0" algn="just">
              <a:spcBef>
                <a:spcPts val="0"/>
              </a:spcBef>
              <a:defRPr/>
            </a:pPr>
            <a:r>
              <a:rPr lang="ru-RU" altLang="ru-RU" b="1" dirty="0">
                <a:solidFill>
                  <a:schemeClr val="accent6">
                    <a:lumMod val="75000"/>
                  </a:schemeClr>
                </a:solidFill>
              </a:rPr>
              <a:t> 1) </a:t>
            </a:r>
            <a:r>
              <a:rPr lang="ru-RU" altLang="ru-RU" b="1" u="sng" dirty="0">
                <a:solidFill>
                  <a:schemeClr val="accent6">
                    <a:lumMod val="75000"/>
                  </a:schemeClr>
                </a:solidFill>
              </a:rPr>
              <a:t>организационными мерами</a:t>
            </a:r>
            <a:r>
              <a:rPr lang="ru-RU" altLang="ru-RU" b="1" dirty="0">
                <a:solidFill>
                  <a:schemeClr val="accent6">
                    <a:lumMod val="75000"/>
                  </a:schemeClr>
                </a:solidFill>
              </a:rPr>
              <a:t>, в первую очередь инструктажем (студенты должны предупредить преподавателя о признаках  пожара и покинуть помещение в соответствие с планом эвакуации). Имеется 2 выхода в разных местах лаборатории в коридор и на двор университета через окно. Общим предупреждением в университете по линии связи со всеми помещениями;</a:t>
            </a:r>
          </a:p>
          <a:p>
            <a:pPr marL="0" indent="0" algn="just">
              <a:spcBef>
                <a:spcPts val="0"/>
              </a:spcBef>
              <a:defRPr/>
            </a:pPr>
            <a:r>
              <a:rPr lang="ru-RU" altLang="ru-RU" b="1" dirty="0">
                <a:solidFill>
                  <a:schemeClr val="accent6">
                    <a:lumMod val="75000"/>
                  </a:schemeClr>
                </a:solidFill>
              </a:rPr>
              <a:t>2)  </a:t>
            </a:r>
            <a:r>
              <a:rPr lang="ru-RU" altLang="ru-RU" b="1" u="sng" dirty="0">
                <a:solidFill>
                  <a:schemeClr val="accent6">
                    <a:lumMod val="75000"/>
                  </a:schemeClr>
                </a:solidFill>
              </a:rPr>
              <a:t>техническими мерами</a:t>
            </a:r>
            <a:r>
              <a:rPr lang="ru-RU" altLang="ru-RU" b="1" dirty="0">
                <a:solidFill>
                  <a:schemeClr val="accent6">
                    <a:lumMod val="75000"/>
                  </a:schemeClr>
                </a:solidFill>
              </a:rPr>
              <a:t> (углекислотный огнетушитель, но тушить возгорание может только преподаватель или другие обученные люди, поскольку жизнь студента бесценна! Опасность огнетушителя: большая концентрация диоксида углерода СО</a:t>
            </a:r>
            <a:r>
              <a:rPr lang="ru-RU" altLang="ru-RU" b="1" baseline="-25000" dirty="0">
                <a:solidFill>
                  <a:schemeClr val="accent6">
                    <a:lumMod val="75000"/>
                  </a:schemeClr>
                </a:solidFill>
              </a:rPr>
              <a:t>2</a:t>
            </a:r>
            <a:r>
              <a:rPr lang="ru-RU" altLang="ru-RU" b="1" dirty="0">
                <a:solidFill>
                  <a:schemeClr val="accent6">
                    <a:lumMod val="75000"/>
                  </a:schemeClr>
                </a:solidFill>
              </a:rPr>
              <a:t> и низкая температура струи газа: до – 70 </a:t>
            </a:r>
            <a:r>
              <a:rPr lang="ru-RU" altLang="ru-RU" b="1" dirty="0">
                <a:solidFill>
                  <a:schemeClr val="accent6">
                    <a:lumMod val="75000"/>
                  </a:schemeClr>
                </a:solidFill>
                <a:sym typeface="Symbol" panose="05050102010706020507" pitchFamily="18" charset="2"/>
              </a:rPr>
              <a:t></a:t>
            </a:r>
            <a:r>
              <a:rPr lang="ru-RU" altLang="ru-RU" b="1" dirty="0">
                <a:solidFill>
                  <a:schemeClr val="accent6">
                    <a:lumMod val="75000"/>
                  </a:schemeClr>
                </a:solidFill>
              </a:rPr>
              <a:t>С) </a:t>
            </a:r>
          </a:p>
        </p:txBody>
      </p:sp>
    </p:spTree>
    <p:extLst>
      <p:ext uri="{BB962C8B-B14F-4D97-AF65-F5344CB8AC3E}">
        <p14:creationId xmlns:p14="http://schemas.microsoft.com/office/powerpoint/2010/main" val="2629132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clickEffect">
                                  <p:stCondLst>
                                    <p:cond delay="10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>
              <a:spcBef>
                <a:spcPct val="50000"/>
              </a:spcBef>
            </a:pPr>
            <a:r>
              <a:rPr lang="ru-RU" altLang="ru-RU" b="1" dirty="0">
                <a:solidFill>
                  <a:schemeClr val="accent1"/>
                </a:solidFill>
              </a:rPr>
              <a:t>РИСК ВОЗДЕЙСТВИЯ ЭЛЕКТРИЧЕСКОГО </a:t>
            </a:r>
            <a:r>
              <a:rPr lang="ru-RU" altLang="ru-RU" b="1" dirty="0" smtClean="0">
                <a:solidFill>
                  <a:schemeClr val="accent1"/>
                </a:solidFill>
              </a:rPr>
              <a:t>ТОКА </a:t>
            </a:r>
            <a:endParaRPr lang="ru-RU" altLang="ru-RU" dirty="0">
              <a:solidFill>
                <a:schemeClr val="accent1"/>
              </a:solidFill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FB0DE-8D94-4767-991F-04216DFF01F7}" type="slidenum">
              <a:rPr lang="ru-RU" smtClean="0"/>
              <a:t>7</a:t>
            </a:fld>
            <a:endParaRPr lang="ru-RU" dirty="0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3575719" y="5134648"/>
            <a:ext cx="30416179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3575719" y="5372773"/>
            <a:ext cx="30416179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0" name="Прямоугольник 9"/>
          <p:cNvSpPr/>
          <p:nvPr/>
        </p:nvSpPr>
        <p:spPr>
          <a:xfrm>
            <a:off x="294911" y="1628800"/>
            <a:ext cx="11881320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2200" b="1" i="1" u="sng" dirty="0">
                <a:solidFill>
                  <a:srgbClr val="FF3300"/>
                </a:solidFill>
              </a:rPr>
              <a:t>Пороговый ощутимый ток</a:t>
            </a:r>
            <a:r>
              <a:rPr lang="ru-RU" altLang="ru-RU" sz="2200" b="1" u="sng" dirty="0">
                <a:solidFill>
                  <a:srgbClr val="FF3300"/>
                </a:solidFill>
              </a:rPr>
              <a:t>.</a:t>
            </a:r>
            <a:r>
              <a:rPr lang="ru-RU" altLang="ru-RU" sz="2200" b="1" dirty="0"/>
              <a:t> При касании кончиками пальцев </a:t>
            </a:r>
            <a:r>
              <a:rPr lang="ru-RU" altLang="ru-RU" sz="2200" b="1" dirty="0">
                <a:solidFill>
                  <a:srgbClr val="FF3300"/>
                </a:solidFill>
              </a:rPr>
              <a:t>0.5…1.5 мА на частоте 50 Гц и 5…10 мА при постоянном токе.</a:t>
            </a:r>
          </a:p>
          <a:p>
            <a:pPr algn="just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2200" b="1" i="1" u="sng" dirty="0">
                <a:solidFill>
                  <a:srgbClr val="FF0000"/>
                </a:solidFill>
              </a:rPr>
              <a:t>Пороговый </a:t>
            </a:r>
            <a:r>
              <a:rPr lang="ru-RU" altLang="ru-RU" sz="2200" b="1" i="1" u="sng" dirty="0" err="1">
                <a:solidFill>
                  <a:srgbClr val="FF0000"/>
                </a:solidFill>
              </a:rPr>
              <a:t>неотпускающий</a:t>
            </a:r>
            <a:r>
              <a:rPr lang="ru-RU" altLang="ru-RU" sz="2200" b="1" i="1" u="sng" dirty="0">
                <a:solidFill>
                  <a:srgbClr val="FF0000"/>
                </a:solidFill>
              </a:rPr>
              <a:t> ток</a:t>
            </a:r>
            <a:r>
              <a:rPr lang="ru-RU" altLang="ru-RU" sz="2200" u="sng" dirty="0">
                <a:solidFill>
                  <a:srgbClr val="FF0000"/>
                </a:solidFill>
              </a:rPr>
              <a:t> </a:t>
            </a:r>
            <a:r>
              <a:rPr lang="ru-RU" altLang="ru-RU" sz="2200" dirty="0"/>
              <a:t>– </a:t>
            </a:r>
            <a:r>
              <a:rPr lang="ru-RU" altLang="ru-RU" sz="2200" dirty="0">
                <a:solidFill>
                  <a:srgbClr val="FF3300"/>
                </a:solidFill>
              </a:rPr>
              <a:t>переменный ток частотой </a:t>
            </a:r>
            <a:r>
              <a:rPr lang="ru-RU" altLang="ru-RU" sz="2200" b="1" dirty="0">
                <a:solidFill>
                  <a:srgbClr val="FF3300"/>
                </a:solidFill>
              </a:rPr>
              <a:t>50 Гц</a:t>
            </a:r>
            <a:r>
              <a:rPr lang="ru-RU" altLang="ru-RU" sz="2200" dirty="0">
                <a:solidFill>
                  <a:srgbClr val="FF3300"/>
                </a:solidFill>
              </a:rPr>
              <a:t> – </a:t>
            </a:r>
            <a:r>
              <a:rPr lang="ru-RU" altLang="ru-RU" sz="2200" b="1" dirty="0">
                <a:solidFill>
                  <a:srgbClr val="FF3300"/>
                </a:solidFill>
              </a:rPr>
              <a:t>6…16</a:t>
            </a:r>
            <a:r>
              <a:rPr lang="ru-RU" altLang="ru-RU" sz="2200" dirty="0">
                <a:solidFill>
                  <a:srgbClr val="FF3300"/>
                </a:solidFill>
              </a:rPr>
              <a:t> мА, переменный ток частотой </a:t>
            </a:r>
            <a:r>
              <a:rPr lang="ru-RU" altLang="ru-RU" sz="2200" b="1" dirty="0">
                <a:solidFill>
                  <a:srgbClr val="FF3300"/>
                </a:solidFill>
              </a:rPr>
              <a:t>100 кГц</a:t>
            </a:r>
            <a:r>
              <a:rPr lang="ru-RU" altLang="ru-RU" sz="2200" dirty="0">
                <a:solidFill>
                  <a:srgbClr val="FF3300"/>
                </a:solidFill>
              </a:rPr>
              <a:t> – </a:t>
            </a:r>
            <a:r>
              <a:rPr lang="ru-RU" altLang="ru-RU" sz="2200" b="1" dirty="0">
                <a:solidFill>
                  <a:srgbClr val="FF3300"/>
                </a:solidFill>
              </a:rPr>
              <a:t>112…224</a:t>
            </a:r>
            <a:r>
              <a:rPr lang="ru-RU" altLang="ru-RU" sz="2200" dirty="0">
                <a:solidFill>
                  <a:srgbClr val="FF3300"/>
                </a:solidFill>
              </a:rPr>
              <a:t> мА, </a:t>
            </a:r>
            <a:r>
              <a:rPr lang="ru-RU" altLang="ru-RU" sz="2200" b="1" dirty="0">
                <a:solidFill>
                  <a:srgbClr val="FF3300"/>
                </a:solidFill>
              </a:rPr>
              <a:t>постоянный ток</a:t>
            </a:r>
            <a:r>
              <a:rPr lang="ru-RU" altLang="ru-RU" sz="2200" dirty="0">
                <a:solidFill>
                  <a:srgbClr val="FF3300"/>
                </a:solidFill>
              </a:rPr>
              <a:t> – </a:t>
            </a:r>
            <a:r>
              <a:rPr lang="ru-RU" altLang="ru-RU" sz="2200" b="1" dirty="0">
                <a:solidFill>
                  <a:srgbClr val="FF3300"/>
                </a:solidFill>
              </a:rPr>
              <a:t>100…300</a:t>
            </a:r>
            <a:r>
              <a:rPr lang="ru-RU" altLang="ru-RU" sz="2200" dirty="0">
                <a:solidFill>
                  <a:srgbClr val="FF3300"/>
                </a:solidFill>
              </a:rPr>
              <a:t> мА </a:t>
            </a:r>
          </a:p>
          <a:p>
            <a:pPr algn="just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2200" b="1" i="1" u="sng" dirty="0">
                <a:solidFill>
                  <a:srgbClr val="FF0000"/>
                </a:solidFill>
              </a:rPr>
              <a:t>Пороговый </a:t>
            </a:r>
            <a:r>
              <a:rPr lang="ru-RU" altLang="ru-RU" sz="2200" b="1" i="1" u="sng" dirty="0" err="1">
                <a:solidFill>
                  <a:srgbClr val="FF0000"/>
                </a:solidFill>
              </a:rPr>
              <a:t>фибрилляционный</a:t>
            </a:r>
            <a:r>
              <a:rPr lang="ru-RU" altLang="ru-RU" sz="2200" b="1" i="1" u="sng" dirty="0">
                <a:solidFill>
                  <a:srgbClr val="FF0000"/>
                </a:solidFill>
              </a:rPr>
              <a:t> ток</a:t>
            </a:r>
            <a:r>
              <a:rPr lang="ru-RU" altLang="ru-RU" sz="2200" u="sng" dirty="0">
                <a:solidFill>
                  <a:srgbClr val="FF0000"/>
                </a:solidFill>
              </a:rPr>
              <a:t> </a:t>
            </a:r>
            <a:r>
              <a:rPr lang="ru-RU" altLang="ru-RU" sz="2200" dirty="0"/>
              <a:t>– </a:t>
            </a:r>
            <a:r>
              <a:rPr lang="ru-RU" altLang="ru-RU" sz="2200" dirty="0">
                <a:solidFill>
                  <a:srgbClr val="FF3300"/>
                </a:solidFill>
              </a:rPr>
              <a:t>переменный ток частотой </a:t>
            </a:r>
            <a:r>
              <a:rPr lang="ru-RU" altLang="ru-RU" sz="2200" b="1" dirty="0">
                <a:solidFill>
                  <a:srgbClr val="FF3300"/>
                </a:solidFill>
              </a:rPr>
              <a:t>50 Гц</a:t>
            </a:r>
            <a:r>
              <a:rPr lang="ru-RU" altLang="ru-RU" sz="2200" dirty="0">
                <a:solidFill>
                  <a:srgbClr val="FF3300"/>
                </a:solidFill>
              </a:rPr>
              <a:t> – </a:t>
            </a:r>
            <a:r>
              <a:rPr lang="ru-RU" altLang="ru-RU" sz="2200" b="1" dirty="0">
                <a:solidFill>
                  <a:srgbClr val="FF3300"/>
                </a:solidFill>
              </a:rPr>
              <a:t>90</a:t>
            </a:r>
            <a:r>
              <a:rPr lang="ru-RU" altLang="ru-RU" sz="2200" dirty="0">
                <a:solidFill>
                  <a:srgbClr val="FF3300"/>
                </a:solidFill>
              </a:rPr>
              <a:t> мА.</a:t>
            </a:r>
            <a:endParaRPr lang="ru-RU" altLang="ru-RU" sz="2200" b="1" dirty="0"/>
          </a:p>
        </p:txBody>
      </p:sp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294911" y="3717032"/>
            <a:ext cx="11737304" cy="2246769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marL="45720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indent="0" algn="just">
              <a:spcBef>
                <a:spcPts val="0"/>
              </a:spcBef>
              <a:defRPr/>
            </a:pPr>
            <a:r>
              <a:rPr lang="ru-RU" altLang="ru-RU" sz="2800" b="1" u="sng" dirty="0">
                <a:solidFill>
                  <a:schemeClr val="accent6">
                    <a:lumMod val="75000"/>
                  </a:schemeClr>
                </a:solidFill>
              </a:rPr>
              <a:t>Защита обеспечивается основной защитой (основной изоляцией (норма </a:t>
            </a:r>
            <a:r>
              <a:rPr lang="ru-RU" altLang="ru-RU" sz="2800" b="1" u="sng" dirty="0">
                <a:solidFill>
                  <a:schemeClr val="accent6">
                    <a:lumMod val="75000"/>
                  </a:schemeClr>
                </a:solidFill>
                <a:sym typeface="Symbol" panose="05050102010706020507" pitchFamily="18" charset="2"/>
              </a:rPr>
              <a:t>500 кОм) </a:t>
            </a:r>
            <a:r>
              <a:rPr lang="ru-RU" altLang="ru-RU" sz="2800" b="1" u="sng" dirty="0">
                <a:solidFill>
                  <a:schemeClr val="accent6">
                    <a:lumMod val="75000"/>
                  </a:schemeClr>
                </a:solidFill>
              </a:rPr>
              <a:t>или малым сверхнизким напряжением)</a:t>
            </a:r>
            <a:r>
              <a:rPr lang="ru-RU" altLang="ru-RU" sz="2800" b="1" dirty="0">
                <a:solidFill>
                  <a:schemeClr val="accent6">
                    <a:lumMod val="75000"/>
                  </a:schemeClr>
                </a:solidFill>
              </a:rPr>
              <a:t>:</a:t>
            </a:r>
          </a:p>
          <a:p>
            <a:pPr marL="0" indent="0" algn="just">
              <a:spcBef>
                <a:spcPts val="0"/>
              </a:spcBef>
              <a:defRPr/>
            </a:pPr>
            <a:r>
              <a:rPr lang="ru-RU" altLang="ru-RU" sz="2800" b="1" dirty="0">
                <a:solidFill>
                  <a:schemeClr val="accent6">
                    <a:lumMod val="75000"/>
                  </a:schemeClr>
                </a:solidFill>
              </a:rPr>
              <a:t>ограничением до </a:t>
            </a:r>
            <a:r>
              <a:rPr lang="en-US" altLang="ru-RU" sz="2800" b="1" i="1" dirty="0">
                <a:solidFill>
                  <a:schemeClr val="accent6">
                    <a:lumMod val="75000"/>
                  </a:schemeClr>
                </a:solidFill>
              </a:rPr>
              <a:t>U</a:t>
            </a:r>
            <a:r>
              <a:rPr lang="en-US" altLang="ru-RU" sz="2800" b="1" i="1" baseline="-25000" dirty="0">
                <a:solidFill>
                  <a:schemeClr val="accent6">
                    <a:lumMod val="75000"/>
                  </a:schemeClr>
                </a:solidFill>
              </a:rPr>
              <a:t>h</a:t>
            </a:r>
            <a:r>
              <a:rPr lang="en-US" altLang="ru-RU" sz="2800" b="1" dirty="0">
                <a:solidFill>
                  <a:schemeClr val="accent6">
                    <a:lumMod val="75000"/>
                  </a:schemeClr>
                </a:solidFill>
              </a:rPr>
              <a:t> = </a:t>
            </a:r>
            <a:r>
              <a:rPr lang="ru-RU" altLang="ru-RU" sz="2800" dirty="0">
                <a:solidFill>
                  <a:srgbClr val="FF3300"/>
                </a:solidFill>
              </a:rPr>
              <a:t>2 В; </a:t>
            </a:r>
            <a:r>
              <a:rPr lang="en-US" altLang="ru-RU" sz="2800" b="1" i="1" dirty="0">
                <a:solidFill>
                  <a:schemeClr val="accent6">
                    <a:lumMod val="75000"/>
                  </a:schemeClr>
                </a:solidFill>
              </a:rPr>
              <a:t>I</a:t>
            </a:r>
            <a:r>
              <a:rPr lang="en-US" altLang="ru-RU" sz="2800" b="1" i="1" baseline="-25000" dirty="0">
                <a:solidFill>
                  <a:schemeClr val="accent6">
                    <a:lumMod val="75000"/>
                  </a:schemeClr>
                </a:solidFill>
              </a:rPr>
              <a:t>h</a:t>
            </a:r>
            <a:r>
              <a:rPr lang="en-US" altLang="ru-RU" sz="2800" b="1" dirty="0">
                <a:solidFill>
                  <a:schemeClr val="accent6">
                    <a:lumMod val="75000"/>
                  </a:schemeClr>
                </a:solidFill>
              </a:rPr>
              <a:t> =</a:t>
            </a:r>
            <a:r>
              <a:rPr lang="ru-RU" altLang="ru-RU" sz="2800" dirty="0">
                <a:solidFill>
                  <a:srgbClr val="FF3300"/>
                </a:solidFill>
              </a:rPr>
              <a:t>0.3 мА для частоты 50 Гц,</a:t>
            </a:r>
            <a:r>
              <a:rPr lang="ru-RU" altLang="ru-RU" sz="2800" dirty="0"/>
              <a:t> </a:t>
            </a:r>
            <a:r>
              <a:rPr lang="en-US" altLang="ru-RU" sz="2800" b="1" i="1" dirty="0">
                <a:solidFill>
                  <a:schemeClr val="accent6">
                    <a:lumMod val="75000"/>
                  </a:schemeClr>
                </a:solidFill>
              </a:rPr>
              <a:t>U</a:t>
            </a:r>
            <a:r>
              <a:rPr lang="en-US" altLang="ru-RU" sz="2800" b="1" i="1" baseline="-25000" dirty="0">
                <a:solidFill>
                  <a:schemeClr val="accent6">
                    <a:lumMod val="75000"/>
                  </a:schemeClr>
                </a:solidFill>
              </a:rPr>
              <a:t>h</a:t>
            </a:r>
            <a:r>
              <a:rPr lang="en-US" altLang="ru-RU" sz="2800" b="1" dirty="0">
                <a:solidFill>
                  <a:schemeClr val="accent6">
                    <a:lumMod val="75000"/>
                  </a:schemeClr>
                </a:solidFill>
              </a:rPr>
              <a:t> =</a:t>
            </a:r>
            <a:r>
              <a:rPr lang="ru-RU" altLang="ru-RU" sz="2800" dirty="0">
                <a:solidFill>
                  <a:srgbClr val="FF3300"/>
                </a:solidFill>
              </a:rPr>
              <a:t>3 В; </a:t>
            </a:r>
            <a:endParaRPr lang="ru-RU" altLang="ru-RU" sz="2800" dirty="0" smtClean="0">
              <a:solidFill>
                <a:srgbClr val="FF3300"/>
              </a:solidFill>
            </a:endParaRPr>
          </a:p>
          <a:p>
            <a:pPr marL="0" indent="0" algn="just">
              <a:defRPr/>
            </a:pPr>
            <a:r>
              <a:rPr lang="en-US" altLang="ru-RU" sz="2800" b="1" i="1" dirty="0" smtClean="0">
                <a:solidFill>
                  <a:schemeClr val="accent6">
                    <a:lumMod val="75000"/>
                  </a:schemeClr>
                </a:solidFill>
              </a:rPr>
              <a:t>I</a:t>
            </a:r>
            <a:r>
              <a:rPr lang="en-US" altLang="ru-RU" sz="2800" b="1" i="1" baseline="-25000" dirty="0" smtClean="0">
                <a:solidFill>
                  <a:schemeClr val="accent6">
                    <a:lumMod val="75000"/>
                  </a:schemeClr>
                </a:solidFill>
              </a:rPr>
              <a:t>h</a:t>
            </a:r>
            <a:r>
              <a:rPr lang="en-US" altLang="ru-RU" sz="2800" b="1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altLang="ru-RU" sz="2800" b="1" dirty="0">
                <a:solidFill>
                  <a:schemeClr val="accent6">
                    <a:lumMod val="75000"/>
                  </a:schemeClr>
                </a:solidFill>
              </a:rPr>
              <a:t>=</a:t>
            </a:r>
            <a:r>
              <a:rPr lang="ru-RU" altLang="ru-RU" sz="2800" dirty="0">
                <a:solidFill>
                  <a:srgbClr val="FF3300"/>
                </a:solidFill>
              </a:rPr>
              <a:t>0.4 мА для 400 Гц и </a:t>
            </a:r>
            <a:r>
              <a:rPr lang="en-US" altLang="ru-RU" sz="2800" b="1" i="1" dirty="0">
                <a:solidFill>
                  <a:schemeClr val="accent6">
                    <a:lumMod val="75000"/>
                  </a:schemeClr>
                </a:solidFill>
              </a:rPr>
              <a:t>U</a:t>
            </a:r>
            <a:r>
              <a:rPr lang="en-US" altLang="ru-RU" sz="2800" b="1" i="1" baseline="-25000" dirty="0">
                <a:solidFill>
                  <a:schemeClr val="accent6">
                    <a:lumMod val="75000"/>
                  </a:schemeClr>
                </a:solidFill>
              </a:rPr>
              <a:t>h</a:t>
            </a:r>
            <a:r>
              <a:rPr lang="en-US" altLang="ru-RU" sz="2800" b="1" dirty="0">
                <a:solidFill>
                  <a:schemeClr val="accent6">
                    <a:lumMod val="75000"/>
                  </a:schemeClr>
                </a:solidFill>
              </a:rPr>
              <a:t> =</a:t>
            </a:r>
            <a:r>
              <a:rPr lang="ru-RU" altLang="ru-RU" sz="2800" dirty="0">
                <a:solidFill>
                  <a:srgbClr val="FF3300"/>
                </a:solidFill>
              </a:rPr>
              <a:t>8 В; </a:t>
            </a:r>
            <a:r>
              <a:rPr lang="en-US" altLang="ru-RU" sz="2800" b="1" i="1" dirty="0">
                <a:solidFill>
                  <a:schemeClr val="accent6">
                    <a:lumMod val="75000"/>
                  </a:schemeClr>
                </a:solidFill>
              </a:rPr>
              <a:t>I</a:t>
            </a:r>
            <a:r>
              <a:rPr lang="en-US" altLang="ru-RU" sz="2800" b="1" i="1" baseline="-25000" dirty="0">
                <a:solidFill>
                  <a:schemeClr val="accent6">
                    <a:lumMod val="75000"/>
                  </a:schemeClr>
                </a:solidFill>
              </a:rPr>
              <a:t>h</a:t>
            </a:r>
            <a:r>
              <a:rPr lang="en-US" altLang="ru-RU" sz="2800" b="1" dirty="0">
                <a:solidFill>
                  <a:schemeClr val="accent6">
                    <a:lumMod val="75000"/>
                  </a:schemeClr>
                </a:solidFill>
              </a:rPr>
              <a:t> =</a:t>
            </a:r>
            <a:r>
              <a:rPr lang="ru-RU" altLang="ru-RU" sz="2800" dirty="0">
                <a:solidFill>
                  <a:srgbClr val="FF3300"/>
                </a:solidFill>
              </a:rPr>
              <a:t>1 мА для</a:t>
            </a:r>
            <a:r>
              <a:rPr lang="ru-RU" altLang="ru-RU" sz="2800" dirty="0"/>
              <a:t> </a:t>
            </a:r>
            <a:r>
              <a:rPr lang="ru-RU" altLang="ru-RU" sz="2800" dirty="0">
                <a:solidFill>
                  <a:srgbClr val="FF3300"/>
                </a:solidFill>
              </a:rPr>
              <a:t>постоянного тока в нормальном режиме</a:t>
            </a:r>
            <a:r>
              <a:rPr lang="en-US" altLang="ru-RU" sz="2800" dirty="0">
                <a:solidFill>
                  <a:srgbClr val="FF3300"/>
                </a:solidFill>
              </a:rPr>
              <a:t> </a:t>
            </a:r>
            <a:r>
              <a:rPr lang="ru-RU" altLang="ru-RU" sz="2800" dirty="0" smtClean="0">
                <a:solidFill>
                  <a:srgbClr val="FF3300"/>
                </a:solidFill>
              </a:rPr>
              <a:t>работы </a:t>
            </a:r>
            <a:r>
              <a:rPr lang="ru-RU" altLang="ru-RU" sz="2800" dirty="0">
                <a:solidFill>
                  <a:srgbClr val="FF3300"/>
                </a:solidFill>
              </a:rPr>
              <a:t>ГОСТ 12.1.038-82</a:t>
            </a:r>
            <a:r>
              <a:rPr lang="ru-RU" altLang="ru-RU" sz="2800" dirty="0" smtClean="0">
                <a:solidFill>
                  <a:srgbClr val="FF3300"/>
                </a:solidFill>
              </a:rPr>
              <a:t>*</a:t>
            </a:r>
            <a:endParaRPr lang="ru-RU" altLang="ru-RU" sz="2800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7455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clickEffect">
                                  <p:stCondLst>
                                    <p:cond delay="10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83666" y="721806"/>
            <a:ext cx="8023225" cy="720725"/>
          </a:xfrm>
        </p:spPr>
        <p:txBody>
          <a:bodyPr>
            <a:normAutofit/>
          </a:bodyPr>
          <a:lstStyle/>
          <a:p>
            <a:pPr algn="ctr">
              <a:spcBef>
                <a:spcPct val="50000"/>
              </a:spcBef>
            </a:pPr>
            <a:r>
              <a:rPr lang="ru-RU" altLang="ru-RU" b="1" dirty="0">
                <a:solidFill>
                  <a:schemeClr val="accent1"/>
                </a:solidFill>
              </a:rPr>
              <a:t>Лабораторная работа № 2</a:t>
            </a:r>
            <a:endParaRPr lang="ru-RU" altLang="ru-RU" dirty="0">
              <a:solidFill>
                <a:schemeClr val="accent1"/>
              </a:solidFill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FB0DE-8D94-4767-991F-04216DFF01F7}" type="slidenum">
              <a:rPr lang="ru-RU" smtClean="0"/>
              <a:t>8</a:t>
            </a:fld>
            <a:endParaRPr lang="ru-RU" dirty="0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3575719" y="5134648"/>
            <a:ext cx="30416179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0" name="Прямоугольник 9"/>
          <p:cNvSpPr/>
          <p:nvPr/>
        </p:nvSpPr>
        <p:spPr>
          <a:xfrm>
            <a:off x="7608167" y="1628800"/>
            <a:ext cx="4568063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lang="ru-RU" altLang="ru-RU" sz="1600" b="1" dirty="0"/>
              <a:t>ИССЛЕДОВАНИЕ УСЛОВИЙ ЭЛЕКТРОБЕЗОПАСНОСТИ  В ТРЁХФАЗНЫХ СЕТЯХ С ЗАЗЕМЛЁННОЙ НЕЙТРАЛЬЮ. </a:t>
            </a:r>
            <a:endParaRPr lang="ru-RU" altLang="ru-RU" sz="1600" b="1" dirty="0"/>
          </a:p>
        </p:txBody>
      </p:sp>
      <p:pic>
        <p:nvPicPr>
          <p:cNvPr id="11" name="Picture 2" descr="лр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488" y="1261511"/>
            <a:ext cx="6748462" cy="3722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2" name="Таблица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4049738"/>
              </p:ext>
            </p:extLst>
          </p:nvPr>
        </p:nvGraphicFramePr>
        <p:xfrm>
          <a:off x="5521746" y="5013176"/>
          <a:ext cx="6334896" cy="1109980"/>
        </p:xfrm>
        <a:graphic>
          <a:graphicData uri="http://schemas.openxmlformats.org/drawingml/2006/table">
            <a:tbl>
              <a:tblPr/>
              <a:tblGrid>
                <a:gridCol w="348508"/>
                <a:gridCol w="352919"/>
                <a:gridCol w="354389"/>
                <a:gridCol w="448502"/>
                <a:gridCol w="448501"/>
                <a:gridCol w="445561"/>
                <a:gridCol w="552138"/>
                <a:gridCol w="576064"/>
                <a:gridCol w="648072"/>
                <a:gridCol w="720080"/>
                <a:gridCol w="720080"/>
                <a:gridCol w="720082"/>
              </a:tblGrid>
              <a:tr h="322263">
                <a:tc rowSpan="2">
                  <a:txBody>
                    <a:bodyPr/>
                    <a:lstStyle>
                      <a:lvl1pPr marL="2540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Monotype Sorts" pitchFamily="2" charset="2"/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Monotype Sorts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25400" marR="0" lvl="0" indent="0" algn="just" defTabSz="914400" rtl="0" eaLnBrk="1" fontAlgn="base" latinLnBrk="0" hangingPunct="0">
                        <a:lnSpc>
                          <a:spcPct val="120000"/>
                        </a:lnSpc>
                        <a:spcBef>
                          <a:spcPts val="1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№</a:t>
                      </a:r>
                    </a:p>
                    <a:p>
                      <a:pPr marL="25400" marR="0" lvl="0" indent="0" algn="just" defTabSz="914400" rtl="0" eaLnBrk="1" fontAlgn="base" latinLnBrk="0" hangingPunct="0">
                        <a:lnSpc>
                          <a:spcPct val="120000"/>
                        </a:lnSpc>
                        <a:spcBef>
                          <a:spcPts val="1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п/п</a:t>
                      </a:r>
                      <a:endParaRPr kumimoji="0" lang="ru-RU" altLang="ru-RU" sz="1200" b="0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5">
                  <a:txBody>
                    <a:bodyPr/>
                    <a:lstStyle>
                      <a:lvl1pPr marL="2540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Monotype Sorts" pitchFamily="2" charset="2"/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Monotype Sorts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25400" marR="0" lvl="0" indent="0" algn="ctr" defTabSz="914400" rtl="0" eaLnBrk="1" fontAlgn="base" latinLnBrk="0" hangingPunct="0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Значение сопротивления, Ом</a:t>
                      </a:r>
                      <a:endParaRPr kumimoji="0" lang="ru-RU" altLang="ru-RU" sz="12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gridSpan="6">
                  <a:txBody>
                    <a:bodyPr/>
                    <a:lstStyle>
                      <a:lvl1pPr marL="25400" indent="-3175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Monotype Sorts" pitchFamily="2" charset="2"/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Monotype Sorts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25400" marR="0" lvl="0" indent="-3175" algn="ctr" defTabSz="914400" rtl="0" eaLnBrk="1" fontAlgn="base" latinLnBrk="0" hangingPunct="0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Напряжения фаз и корпусов относительно земли, В</a:t>
                      </a:r>
                      <a:endParaRPr kumimoji="0" lang="ru-RU" altLang="ru-RU" sz="12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</a:tr>
              <a:tr h="0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>
                      <a:lvl1pPr marL="2540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Monotype Sorts" pitchFamily="2" charset="2"/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Monotype Sorts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25400" marR="0" lvl="0" indent="0" algn="ctr" defTabSz="914400" rtl="0" eaLnBrk="1" fontAlgn="base" latinLnBrk="0" hangingPunct="0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R</a:t>
                      </a:r>
                      <a:r>
                        <a:rPr kumimoji="0" lang="ru-RU" altLang="ru-RU" sz="14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A</a:t>
                      </a:r>
                      <a:endParaRPr kumimoji="0" lang="ru-RU" altLang="ru-RU" sz="12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2540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Monotype Sorts" pitchFamily="2" charset="2"/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Monotype Sorts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25400" marR="0" lvl="0" indent="0" algn="ctr" defTabSz="914400" rtl="0" eaLnBrk="1" fontAlgn="base" latinLnBrk="0" hangingPunct="0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R</a:t>
                      </a:r>
                      <a:r>
                        <a:rPr kumimoji="0" lang="ru-RU" altLang="ru-RU" sz="14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B</a:t>
                      </a:r>
                      <a:endParaRPr kumimoji="0" lang="ru-RU" altLang="ru-RU" sz="12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11113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Monotype Sorts" pitchFamily="2" charset="2"/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Monotype Sorts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11113" marR="0" lvl="0" indent="0" algn="ctr" defTabSz="914400" rtl="0" eaLnBrk="1" fontAlgn="base" latinLnBrk="0" hangingPunct="0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R</a:t>
                      </a:r>
                      <a:r>
                        <a:rPr kumimoji="0" lang="ru-RU" altLang="ru-RU" sz="14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C</a:t>
                      </a:r>
                      <a:endParaRPr kumimoji="0" lang="ru-RU" altLang="ru-RU" sz="12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2540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Monotype Sorts" pitchFamily="2" charset="2"/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Monotype Sorts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25400" marR="0" lvl="0" indent="0" algn="ctr" defTabSz="914400" rtl="0" eaLnBrk="1" fontAlgn="base" latinLnBrk="0" hangingPunct="0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R</a:t>
                      </a:r>
                      <a:r>
                        <a:rPr kumimoji="0" lang="ru-RU" altLang="ru-RU" sz="14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зам</a:t>
                      </a:r>
                      <a:endParaRPr kumimoji="0" lang="ru-RU" altLang="ru-RU" sz="12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11113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Monotype Sorts" pitchFamily="2" charset="2"/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Monotype Sorts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11113" marR="0" lvl="0" indent="0" algn="ctr" defTabSz="914400" rtl="0" eaLnBrk="1" fontAlgn="base" latinLnBrk="0" hangingPunct="0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R</a:t>
                      </a:r>
                      <a:r>
                        <a:rPr kumimoji="0" lang="ru-RU" altLang="ru-RU" sz="14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заз</a:t>
                      </a:r>
                      <a:endParaRPr kumimoji="0" lang="ru-RU" altLang="ru-RU" sz="12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2540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Monotype Sorts" pitchFamily="2" charset="2"/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Monotype Sorts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25400" marR="0" lvl="0" indent="0" algn="l" defTabSz="914400" rtl="0" eaLnBrk="1" fontAlgn="base" latinLnBrk="0" hangingPunct="0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U</a:t>
                      </a:r>
                      <a:r>
                        <a:rPr kumimoji="0" lang="ru-RU" altLang="ru-RU" sz="14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А01</a:t>
                      </a:r>
                      <a:endParaRPr kumimoji="0" lang="ru-RU" altLang="ru-RU" sz="12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2540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Monotype Sorts" pitchFamily="2" charset="2"/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Monotype Sorts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25400" marR="0" lvl="0" indent="0" algn="ctr" defTabSz="914400" rtl="0" eaLnBrk="1" fontAlgn="base" latinLnBrk="0" hangingPunct="0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U</a:t>
                      </a:r>
                      <a:r>
                        <a:rPr kumimoji="0" lang="ru-RU" altLang="ru-RU" sz="14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B01</a:t>
                      </a:r>
                      <a:endParaRPr kumimoji="0" lang="ru-RU" altLang="ru-RU" sz="12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2540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Monotype Sorts" pitchFamily="2" charset="2"/>
                        <a:tabLst>
                          <a:tab pos="388938" algn="l"/>
                        </a:tabLst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tabLst>
                          <a:tab pos="388938" algn="l"/>
                        </a:tabLst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Monotype Sorts" pitchFamily="2" charset="2"/>
                        <a:tabLst>
                          <a:tab pos="388938" algn="l"/>
                        </a:tabLst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tabLst>
                          <a:tab pos="388938" algn="l"/>
                        </a:tabLs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tabLst>
                          <a:tab pos="388938" algn="l"/>
                        </a:tabLs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tabLst>
                          <a:tab pos="388938" algn="l"/>
                        </a:tabLs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tabLst>
                          <a:tab pos="388938" algn="l"/>
                        </a:tabLs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tabLst>
                          <a:tab pos="388938" algn="l"/>
                        </a:tabLs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tabLst>
                          <a:tab pos="388938" algn="l"/>
                        </a:tabLs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25400" marR="0" lvl="0" indent="0" algn="ctr" defTabSz="914400" rtl="0" eaLnBrk="1" fontAlgn="base" latinLnBrk="0" hangingPunct="0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88938" algn="l"/>
                        </a:tabLst>
                      </a:pPr>
                      <a:r>
                        <a:rPr kumimoji="0" lang="ru-RU" altLang="ru-RU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U</a:t>
                      </a:r>
                      <a:r>
                        <a:rPr kumimoji="0" lang="ru-RU" altLang="ru-RU" sz="14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C01</a:t>
                      </a:r>
                      <a:endParaRPr kumimoji="0" lang="ru-RU" altLang="ru-RU" sz="12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2540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Monotype Sorts" pitchFamily="2" charset="2"/>
                        <a:tabLst>
                          <a:tab pos="388938" algn="l"/>
                        </a:tabLst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tabLst>
                          <a:tab pos="388938" algn="l"/>
                        </a:tabLst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Monotype Sorts" pitchFamily="2" charset="2"/>
                        <a:tabLst>
                          <a:tab pos="388938" algn="l"/>
                        </a:tabLst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tabLst>
                          <a:tab pos="388938" algn="l"/>
                        </a:tabLs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tabLst>
                          <a:tab pos="388938" algn="l"/>
                        </a:tabLs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tabLst>
                          <a:tab pos="388938" algn="l"/>
                        </a:tabLs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tabLst>
                          <a:tab pos="388938" algn="l"/>
                        </a:tabLs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tabLst>
                          <a:tab pos="388938" algn="l"/>
                        </a:tabLs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tabLst>
                          <a:tab pos="388938" algn="l"/>
                        </a:tabLs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25400" marR="0" lvl="0" indent="0" algn="ctr" defTabSz="914400" rtl="0" eaLnBrk="1" fontAlgn="base" latinLnBrk="0" hangingPunct="0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88938" algn="l"/>
                        </a:tabLst>
                      </a:pPr>
                      <a:r>
                        <a:rPr kumimoji="0" lang="ru-RU" altLang="ru-RU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U</a:t>
                      </a:r>
                      <a:r>
                        <a:rPr kumimoji="0" lang="ru-RU" altLang="ru-RU" sz="14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К1</a:t>
                      </a:r>
                      <a:r>
                        <a:rPr kumimoji="0" lang="ru-RU" altLang="ru-RU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, U</a:t>
                      </a:r>
                      <a:r>
                        <a:rPr kumimoji="0" lang="ru-RU" altLang="ru-RU" sz="14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  <a:endParaRPr kumimoji="0" lang="ru-RU" altLang="ru-RU" sz="12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2540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Monotype Sorts" pitchFamily="2" charset="2"/>
                        <a:tabLst>
                          <a:tab pos="388938" algn="l"/>
                        </a:tabLst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tabLst>
                          <a:tab pos="388938" algn="l"/>
                        </a:tabLst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Monotype Sorts" pitchFamily="2" charset="2"/>
                        <a:tabLst>
                          <a:tab pos="388938" algn="l"/>
                        </a:tabLst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tabLst>
                          <a:tab pos="388938" algn="l"/>
                        </a:tabLs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tabLst>
                          <a:tab pos="388938" algn="l"/>
                        </a:tabLs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tabLst>
                          <a:tab pos="388938" algn="l"/>
                        </a:tabLs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tabLst>
                          <a:tab pos="388938" algn="l"/>
                        </a:tabLs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tabLst>
                          <a:tab pos="388938" algn="l"/>
                        </a:tabLs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tabLst>
                          <a:tab pos="388938" algn="l"/>
                        </a:tabLs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25400" marR="0" lvl="0" indent="0" algn="ctr" defTabSz="914400" rtl="0" eaLnBrk="1" fontAlgn="base" latinLnBrk="0" hangingPunct="0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88938" algn="l"/>
                        </a:tabLst>
                      </a:pPr>
                      <a:r>
                        <a:rPr kumimoji="0" lang="ru-RU" altLang="ru-RU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U</a:t>
                      </a:r>
                      <a:r>
                        <a:rPr kumimoji="0" lang="ru-RU" altLang="ru-RU" sz="14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К2</a:t>
                      </a:r>
                      <a:r>
                        <a:rPr kumimoji="0" lang="ru-RU" altLang="ru-RU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 </a:t>
                      </a:r>
                      <a:endParaRPr kumimoji="0" lang="ru-RU" altLang="ru-RU" sz="12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2540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Monotype Sorts" pitchFamily="2" charset="2"/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Monotype Sorts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25400" marR="0" lvl="0" indent="0" algn="ctr" defTabSz="914400" rtl="0" eaLnBrk="1" fontAlgn="base" latinLnBrk="0" hangingPunct="0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U</a:t>
                      </a:r>
                      <a:r>
                        <a:rPr kumimoji="0" lang="ru-RU" altLang="ru-RU" sz="14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К3</a:t>
                      </a:r>
                      <a:r>
                        <a:rPr kumimoji="0" lang="ru-RU" altLang="ru-RU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, U</a:t>
                      </a:r>
                      <a:r>
                        <a:rPr kumimoji="0" lang="ru-RU" altLang="ru-RU" sz="14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h</a:t>
                      </a:r>
                      <a:endParaRPr kumimoji="0" lang="ru-RU" altLang="ru-RU" sz="12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0">
                <a:tc>
                  <a:txBody>
                    <a:bodyPr/>
                    <a:lstStyle>
                      <a:lvl1pPr marL="2540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Monotype Sorts" pitchFamily="2" charset="2"/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Monotype Sorts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25400" marR="0" lvl="0" indent="0" algn="ctr" defTabSz="914400" rtl="0" eaLnBrk="1" fontAlgn="base" latinLnBrk="0" hangingPunct="0">
                        <a:lnSpc>
                          <a:spcPct val="120000"/>
                        </a:lnSpc>
                        <a:spcBef>
                          <a:spcPts val="1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1</a:t>
                      </a:r>
                      <a:endParaRPr kumimoji="0" lang="ru-RU" altLang="ru-RU" sz="12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2540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Monotype Sorts" pitchFamily="2" charset="2"/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Monotype Sorts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25400" marR="0" lvl="0" indent="0" algn="ctr" defTabSz="914400" rtl="0" eaLnBrk="1" fontAlgn="base" latinLnBrk="0" hangingPunct="0">
                        <a:lnSpc>
                          <a:spcPct val="120000"/>
                        </a:lnSpc>
                        <a:spcBef>
                          <a:spcPts val="1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  <a:endParaRPr kumimoji="0" lang="ru-RU" altLang="ru-RU" sz="12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2540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Monotype Sorts" pitchFamily="2" charset="2"/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Monotype Sorts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25400" marR="0" lvl="0" indent="0" algn="ctr" defTabSz="914400" rtl="0" eaLnBrk="1" fontAlgn="base" latinLnBrk="0" hangingPunct="0">
                        <a:lnSpc>
                          <a:spcPct val="120000"/>
                        </a:lnSpc>
                        <a:spcBef>
                          <a:spcPts val="1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  <a:endParaRPr kumimoji="0" lang="ru-RU" altLang="ru-RU" sz="12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2540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Monotype Sorts" pitchFamily="2" charset="2"/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Monotype Sorts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25400" marR="0" lvl="0" indent="0" algn="ctr" defTabSz="914400" rtl="0" eaLnBrk="1" fontAlgn="base" latinLnBrk="0" hangingPunct="0">
                        <a:lnSpc>
                          <a:spcPct val="120000"/>
                        </a:lnSpc>
                        <a:spcBef>
                          <a:spcPts val="1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  <a:endParaRPr kumimoji="0" lang="ru-RU" altLang="ru-RU" sz="12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2540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Monotype Sorts" pitchFamily="2" charset="2"/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Monotype Sorts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25400" marR="0" lvl="0" indent="0" algn="ctr" defTabSz="914400" rtl="0" eaLnBrk="1" fontAlgn="base" latinLnBrk="0" hangingPunct="0">
                        <a:lnSpc>
                          <a:spcPct val="120000"/>
                        </a:lnSpc>
                        <a:spcBef>
                          <a:spcPts val="1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  <a:endParaRPr kumimoji="0" lang="ru-RU" altLang="ru-RU" sz="12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11113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Monotype Sorts" pitchFamily="2" charset="2"/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Monotype Sorts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11113" marR="0" lvl="0" indent="0" algn="ctr" defTabSz="914400" rtl="0" eaLnBrk="1" fontAlgn="base" latinLnBrk="0" hangingPunct="0">
                        <a:lnSpc>
                          <a:spcPct val="120000"/>
                        </a:lnSpc>
                        <a:spcBef>
                          <a:spcPts val="1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  <a:endParaRPr kumimoji="0" lang="ru-RU" altLang="ru-RU" sz="12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2540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Monotype Sorts" pitchFamily="2" charset="2"/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Monotype Sorts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25400" marR="0" lvl="0" indent="0" algn="ctr" defTabSz="914400" rtl="0" eaLnBrk="1" fontAlgn="base" latinLnBrk="0" hangingPunct="0">
                        <a:lnSpc>
                          <a:spcPct val="120000"/>
                        </a:lnSpc>
                        <a:spcBef>
                          <a:spcPts val="1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  <a:endParaRPr kumimoji="0" lang="ru-RU" altLang="ru-RU" sz="12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2540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Monotype Sorts" pitchFamily="2" charset="2"/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Monotype Sorts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25400" marR="0" lvl="0" indent="0" algn="ctr" defTabSz="914400" rtl="0" eaLnBrk="1" fontAlgn="base" latinLnBrk="0" hangingPunct="0">
                        <a:lnSpc>
                          <a:spcPct val="120000"/>
                        </a:lnSpc>
                        <a:spcBef>
                          <a:spcPts val="1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  <a:endParaRPr kumimoji="0" lang="ru-RU" altLang="ru-RU" sz="12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2540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Monotype Sorts" pitchFamily="2" charset="2"/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Monotype Sorts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25400" marR="0" lvl="0" indent="0" algn="ctr" defTabSz="914400" rtl="0" eaLnBrk="1" fontAlgn="base" latinLnBrk="0" hangingPunct="0">
                        <a:lnSpc>
                          <a:spcPct val="120000"/>
                        </a:lnSpc>
                        <a:spcBef>
                          <a:spcPts val="1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  <a:endParaRPr kumimoji="0" lang="ru-RU" altLang="ru-RU" sz="12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2540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Monotype Sorts" pitchFamily="2" charset="2"/>
                        <a:tabLst>
                          <a:tab pos="388938" algn="l"/>
                        </a:tabLst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tabLst>
                          <a:tab pos="388938" algn="l"/>
                        </a:tabLst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Monotype Sorts" pitchFamily="2" charset="2"/>
                        <a:tabLst>
                          <a:tab pos="388938" algn="l"/>
                        </a:tabLst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tabLst>
                          <a:tab pos="388938" algn="l"/>
                        </a:tabLs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tabLst>
                          <a:tab pos="388938" algn="l"/>
                        </a:tabLs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tabLst>
                          <a:tab pos="388938" algn="l"/>
                        </a:tabLs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tabLst>
                          <a:tab pos="388938" algn="l"/>
                        </a:tabLs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tabLst>
                          <a:tab pos="388938" algn="l"/>
                        </a:tabLs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tabLst>
                          <a:tab pos="388938" algn="l"/>
                        </a:tabLs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25400" marR="0" lvl="0" indent="0" algn="ctr" defTabSz="914400" rtl="0" eaLnBrk="1" fontAlgn="base" latinLnBrk="0" hangingPunct="0">
                        <a:lnSpc>
                          <a:spcPct val="120000"/>
                        </a:lnSpc>
                        <a:spcBef>
                          <a:spcPts val="1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88938" algn="l"/>
                        </a:tabLst>
                      </a:pPr>
                      <a:r>
                        <a:rPr kumimoji="0" lang="ru-RU" altLang="ru-RU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  <a:endParaRPr kumimoji="0" lang="ru-RU" altLang="ru-RU" sz="12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2540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Monotype Sorts" pitchFamily="2" charset="2"/>
                        <a:tabLst>
                          <a:tab pos="388938" algn="l"/>
                        </a:tabLst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tabLst>
                          <a:tab pos="388938" algn="l"/>
                        </a:tabLst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Monotype Sorts" pitchFamily="2" charset="2"/>
                        <a:tabLst>
                          <a:tab pos="388938" algn="l"/>
                        </a:tabLst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tabLst>
                          <a:tab pos="388938" algn="l"/>
                        </a:tabLs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tabLst>
                          <a:tab pos="388938" algn="l"/>
                        </a:tabLs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tabLst>
                          <a:tab pos="388938" algn="l"/>
                        </a:tabLs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tabLst>
                          <a:tab pos="388938" algn="l"/>
                        </a:tabLs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tabLst>
                          <a:tab pos="388938" algn="l"/>
                        </a:tabLs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tabLst>
                          <a:tab pos="388938" algn="l"/>
                        </a:tabLs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25400" marR="0" lvl="0" indent="0" algn="ctr" defTabSz="914400" rtl="0" eaLnBrk="1" fontAlgn="base" latinLnBrk="0" hangingPunct="0">
                        <a:lnSpc>
                          <a:spcPct val="120000"/>
                        </a:lnSpc>
                        <a:spcBef>
                          <a:spcPts val="1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88938" algn="l"/>
                        </a:tabLst>
                      </a:pPr>
                      <a:r>
                        <a:rPr kumimoji="0" lang="ru-RU" altLang="ru-RU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  <a:endParaRPr kumimoji="0" lang="ru-RU" altLang="ru-RU" sz="12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2540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Monotype Sorts" pitchFamily="2" charset="2"/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Monotype Sorts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25400" marR="0" lvl="0" indent="0" algn="ctr" defTabSz="914400" rtl="0" eaLnBrk="1" fontAlgn="base" latinLnBrk="0" hangingPunct="0">
                        <a:lnSpc>
                          <a:spcPct val="120000"/>
                        </a:lnSpc>
                        <a:spcBef>
                          <a:spcPts val="1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  <a:endParaRPr kumimoji="0" lang="ru-RU" altLang="ru-RU" sz="12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0">
                <a:tc>
                  <a:txBody>
                    <a:bodyPr/>
                    <a:lstStyle>
                      <a:lvl1pPr marL="2540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Monotype Sorts" pitchFamily="2" charset="2"/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Monotype Sorts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25400" marR="0" lvl="0" indent="0" algn="just" defTabSz="914400" rtl="0" eaLnBrk="1" fontAlgn="base" latinLnBrk="0" hangingPunct="0">
                        <a:lnSpc>
                          <a:spcPct val="120000"/>
                        </a:lnSpc>
                        <a:spcBef>
                          <a:spcPts val="1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…</a:t>
                      </a:r>
                      <a:endParaRPr kumimoji="0" lang="ru-RU" altLang="ru-RU" sz="12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2540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Monotype Sorts" pitchFamily="2" charset="2"/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Monotype Sorts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25400" marR="0" lvl="0" indent="0" algn="ctr" defTabSz="914400" rtl="0" eaLnBrk="1" fontAlgn="base" latinLnBrk="0" hangingPunct="0">
                        <a:lnSpc>
                          <a:spcPct val="120000"/>
                        </a:lnSpc>
                        <a:spcBef>
                          <a:spcPts val="1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  <a:endParaRPr kumimoji="0" lang="ru-RU" altLang="ru-RU" sz="12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2540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Monotype Sorts" pitchFamily="2" charset="2"/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Monotype Sorts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25400" marR="0" lvl="0" indent="0" algn="ctr" defTabSz="914400" rtl="0" eaLnBrk="1" fontAlgn="base" latinLnBrk="0" hangingPunct="0">
                        <a:lnSpc>
                          <a:spcPct val="120000"/>
                        </a:lnSpc>
                        <a:spcBef>
                          <a:spcPts val="1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  <a:endParaRPr kumimoji="0" lang="ru-RU" altLang="ru-RU" sz="12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2540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Monotype Sorts" pitchFamily="2" charset="2"/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Monotype Sorts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25400" marR="0" lvl="0" indent="0" algn="ctr" defTabSz="914400" rtl="0" eaLnBrk="1" fontAlgn="base" latinLnBrk="0" hangingPunct="0">
                        <a:lnSpc>
                          <a:spcPct val="120000"/>
                        </a:lnSpc>
                        <a:spcBef>
                          <a:spcPts val="1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  <a:endParaRPr kumimoji="0" lang="ru-RU" altLang="ru-RU" sz="12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2540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Monotype Sorts" pitchFamily="2" charset="2"/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Monotype Sorts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25400" marR="0" lvl="0" indent="0" algn="ctr" defTabSz="914400" rtl="0" eaLnBrk="1" fontAlgn="base" latinLnBrk="0" hangingPunct="0">
                        <a:lnSpc>
                          <a:spcPct val="120000"/>
                        </a:lnSpc>
                        <a:spcBef>
                          <a:spcPts val="1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  <a:endParaRPr kumimoji="0" lang="ru-RU" altLang="ru-RU" sz="12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11113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Monotype Sorts" pitchFamily="2" charset="2"/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Monotype Sorts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11113" marR="0" lvl="0" indent="0" algn="ctr" defTabSz="914400" rtl="0" eaLnBrk="1" fontAlgn="base" latinLnBrk="0" hangingPunct="0">
                        <a:lnSpc>
                          <a:spcPct val="120000"/>
                        </a:lnSpc>
                        <a:spcBef>
                          <a:spcPts val="1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  <a:endParaRPr kumimoji="0" lang="ru-RU" altLang="ru-RU" sz="12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2540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Monotype Sorts" pitchFamily="2" charset="2"/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Monotype Sorts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25400" marR="0" lvl="0" indent="0" algn="ctr" defTabSz="914400" rtl="0" eaLnBrk="1" fontAlgn="base" latinLnBrk="0" hangingPunct="0">
                        <a:lnSpc>
                          <a:spcPct val="120000"/>
                        </a:lnSpc>
                        <a:spcBef>
                          <a:spcPts val="1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  <a:endParaRPr kumimoji="0" lang="ru-RU" altLang="ru-RU" sz="12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2540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Monotype Sorts" pitchFamily="2" charset="2"/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Monotype Sorts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25400" marR="0" lvl="0" indent="0" algn="ctr" defTabSz="914400" rtl="0" eaLnBrk="1" fontAlgn="base" latinLnBrk="0" hangingPunct="0">
                        <a:lnSpc>
                          <a:spcPct val="120000"/>
                        </a:lnSpc>
                        <a:spcBef>
                          <a:spcPts val="1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  <a:endParaRPr kumimoji="0" lang="ru-RU" altLang="ru-RU" sz="12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2540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Monotype Sorts" pitchFamily="2" charset="2"/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Monotype Sorts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25400" marR="0" lvl="0" indent="0" algn="ctr" defTabSz="914400" rtl="0" eaLnBrk="1" fontAlgn="base" latinLnBrk="0" hangingPunct="0">
                        <a:lnSpc>
                          <a:spcPct val="120000"/>
                        </a:lnSpc>
                        <a:spcBef>
                          <a:spcPts val="1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  <a:endParaRPr kumimoji="0" lang="ru-RU" altLang="ru-RU" sz="12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2540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Monotype Sorts" pitchFamily="2" charset="2"/>
                        <a:tabLst>
                          <a:tab pos="388938" algn="l"/>
                        </a:tabLst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tabLst>
                          <a:tab pos="388938" algn="l"/>
                        </a:tabLst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Monotype Sorts" pitchFamily="2" charset="2"/>
                        <a:tabLst>
                          <a:tab pos="388938" algn="l"/>
                        </a:tabLst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tabLst>
                          <a:tab pos="388938" algn="l"/>
                        </a:tabLs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tabLst>
                          <a:tab pos="388938" algn="l"/>
                        </a:tabLs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tabLst>
                          <a:tab pos="388938" algn="l"/>
                        </a:tabLs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tabLst>
                          <a:tab pos="388938" algn="l"/>
                        </a:tabLs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tabLst>
                          <a:tab pos="388938" algn="l"/>
                        </a:tabLs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tabLst>
                          <a:tab pos="388938" algn="l"/>
                        </a:tabLs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25400" marR="0" lvl="0" indent="0" algn="ctr" defTabSz="914400" rtl="0" eaLnBrk="1" fontAlgn="base" latinLnBrk="0" hangingPunct="0">
                        <a:lnSpc>
                          <a:spcPct val="120000"/>
                        </a:lnSpc>
                        <a:spcBef>
                          <a:spcPts val="1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88938" algn="l"/>
                        </a:tabLst>
                      </a:pPr>
                      <a:r>
                        <a:rPr kumimoji="0" lang="ru-RU" altLang="ru-RU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  <a:endParaRPr kumimoji="0" lang="ru-RU" altLang="ru-RU" sz="1200" b="0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2540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Monotype Sorts" pitchFamily="2" charset="2"/>
                        <a:tabLst>
                          <a:tab pos="388938" algn="l"/>
                        </a:tabLst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tabLst>
                          <a:tab pos="388938" algn="l"/>
                        </a:tabLst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Monotype Sorts" pitchFamily="2" charset="2"/>
                        <a:tabLst>
                          <a:tab pos="388938" algn="l"/>
                        </a:tabLst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tabLst>
                          <a:tab pos="388938" algn="l"/>
                        </a:tabLs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tabLst>
                          <a:tab pos="388938" algn="l"/>
                        </a:tabLs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tabLst>
                          <a:tab pos="388938" algn="l"/>
                        </a:tabLs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tabLst>
                          <a:tab pos="388938" algn="l"/>
                        </a:tabLs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tabLst>
                          <a:tab pos="388938" algn="l"/>
                        </a:tabLs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tabLst>
                          <a:tab pos="388938" algn="l"/>
                        </a:tabLs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25400" marR="0" lvl="0" indent="0" algn="ctr" defTabSz="914400" rtl="0" eaLnBrk="1" fontAlgn="base" latinLnBrk="0" hangingPunct="0">
                        <a:lnSpc>
                          <a:spcPct val="120000"/>
                        </a:lnSpc>
                        <a:spcBef>
                          <a:spcPts val="1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88938" algn="l"/>
                        </a:tabLst>
                      </a:pPr>
                      <a:r>
                        <a:rPr kumimoji="0" lang="ru-RU" altLang="ru-RU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  <a:endParaRPr kumimoji="0" lang="ru-RU" altLang="ru-RU" sz="12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2540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Monotype Sorts" pitchFamily="2" charset="2"/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Monotype Sorts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25400" marR="0" lvl="0" indent="0" algn="ctr" defTabSz="914400" rtl="0" eaLnBrk="1" fontAlgn="base" latinLnBrk="0" hangingPunct="0">
                        <a:lnSpc>
                          <a:spcPct val="120000"/>
                        </a:lnSpc>
                        <a:spcBef>
                          <a:spcPts val="1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  <a:endParaRPr kumimoji="0" lang="ru-RU" altLang="ru-RU" sz="1200" b="0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46945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>
              <a:spcBef>
                <a:spcPct val="50000"/>
              </a:spcBef>
            </a:pPr>
            <a:r>
              <a:rPr lang="ru-RU" altLang="ru-RU" b="1" dirty="0">
                <a:solidFill>
                  <a:schemeClr val="accent1"/>
                </a:solidFill>
              </a:rPr>
              <a:t>РИСК ВОЗДЕЙСТВИЯ ЭЛЕКТРИЧЕСКОГО </a:t>
            </a:r>
            <a:r>
              <a:rPr lang="ru-RU" altLang="ru-RU" b="1" dirty="0" smtClean="0">
                <a:solidFill>
                  <a:schemeClr val="accent1"/>
                </a:solidFill>
              </a:rPr>
              <a:t>ТОКА </a:t>
            </a:r>
            <a:endParaRPr lang="ru-RU" altLang="ru-RU" dirty="0">
              <a:solidFill>
                <a:schemeClr val="accent1"/>
              </a:solidFill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FB0DE-8D94-4767-991F-04216DFF01F7}" type="slidenum">
              <a:rPr lang="ru-RU" smtClean="0"/>
              <a:t>9</a:t>
            </a:fld>
            <a:endParaRPr lang="ru-RU" dirty="0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3575719" y="5134648"/>
            <a:ext cx="30416179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3575719" y="5372773"/>
            <a:ext cx="30416179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3" name="Прямоугольник 2"/>
          <p:cNvSpPr/>
          <p:nvPr/>
        </p:nvSpPr>
        <p:spPr>
          <a:xfrm>
            <a:off x="335360" y="1556792"/>
            <a:ext cx="115932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lang="ru-RU" altLang="ru-RU" b="1" dirty="0">
                <a:solidFill>
                  <a:srgbClr val="FF3300"/>
                </a:solidFill>
              </a:rPr>
              <a:t>Предельные напряжение прикосновения и ток </a:t>
            </a:r>
            <a:r>
              <a:rPr lang="ru-RU" altLang="ru-RU" dirty="0">
                <a:solidFill>
                  <a:srgbClr val="FF3300"/>
                </a:solidFill>
              </a:rPr>
              <a:t>частотой 50 Гц</a:t>
            </a:r>
            <a:r>
              <a:rPr lang="ru-RU" altLang="ru-RU" dirty="0"/>
              <a:t> </a:t>
            </a:r>
            <a:r>
              <a:rPr lang="ru-RU" altLang="ru-RU" dirty="0">
                <a:solidFill>
                  <a:srgbClr val="FF3300"/>
                </a:solidFill>
              </a:rPr>
              <a:t>в аварийном режиме ГОСТ 12.1.038-82*</a:t>
            </a:r>
            <a:endParaRPr lang="ru-RU" altLang="ru-RU" dirty="0">
              <a:solidFill>
                <a:srgbClr val="FF3300"/>
              </a:solidFill>
            </a:endParaRPr>
          </a:p>
        </p:txBody>
      </p:sp>
      <p:graphicFrame>
        <p:nvGraphicFramePr>
          <p:cNvPr id="11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03347169"/>
              </p:ext>
            </p:extLst>
          </p:nvPr>
        </p:nvGraphicFramePr>
        <p:xfrm>
          <a:off x="259904" y="1911806"/>
          <a:ext cx="6124128" cy="41814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28" name="Диаграмма" r:id="rId3" imgW="5457749" imgH="3838651" progId="MSGraph.Chart.8">
                  <p:embed/>
                </p:oleObj>
              </mc:Choice>
              <mc:Fallback>
                <p:oleObj name="Диаграмма" r:id="rId3" imgW="5457749" imgH="3838651" progId="MSGraph.Char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9904" y="1911806"/>
                        <a:ext cx="6124128" cy="418149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 Box 15"/>
          <p:cNvSpPr txBox="1">
            <a:spLocks noChangeArrowheads="1"/>
          </p:cNvSpPr>
          <p:nvPr/>
        </p:nvSpPr>
        <p:spPr bwMode="auto">
          <a:xfrm>
            <a:off x="5519936" y="1991758"/>
            <a:ext cx="6408711" cy="646331"/>
          </a:xfrm>
          <a:prstGeom prst="rect">
            <a:avLst/>
          </a:prstGeom>
          <a:solidFill>
            <a:schemeClr val="bg1"/>
          </a:solidFill>
          <a:ln w="38100" cmpd="dbl">
            <a:solidFill>
              <a:srgbClr val="339966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marL="457200" indent="-457200">
              <a:spcBef>
                <a:spcPct val="20000"/>
              </a:spcBef>
              <a:buClr>
                <a:schemeClr val="bg2"/>
              </a:buClr>
              <a:buSzPct val="75000"/>
              <a:buFont typeface="Monotype Sorts" pitchFamily="2" charset="2"/>
              <a:buChar char="n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bg2"/>
              </a:buClr>
              <a:buSzPct val="7500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75000"/>
              <a:buFont typeface="Monotype Sorts" pitchFamily="2" charset="2"/>
              <a:buChar char="n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bg2"/>
              </a:buClr>
              <a:buSzPct val="75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SzPct val="75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lang="ru-RU" altLang="ru-RU" sz="1600" b="1"/>
              <a:t>2 - 6 мА соответствуют ощутимым, но отпускающим токам, и риск остановки дыхания в этом случае практически отсутствует</a:t>
            </a:r>
            <a:r>
              <a:rPr lang="ru-RU" altLang="ru-RU" sz="2000"/>
              <a:t> </a:t>
            </a:r>
          </a:p>
        </p:txBody>
      </p:sp>
      <p:graphicFrame>
        <p:nvGraphicFramePr>
          <p:cNvPr id="13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3323506"/>
              </p:ext>
            </p:extLst>
          </p:nvPr>
        </p:nvGraphicFramePr>
        <p:xfrm>
          <a:off x="6888088" y="2661989"/>
          <a:ext cx="4691137" cy="32254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29" name="Диаграмма" r:id="rId5" imgW="5457749" imgH="3753002" progId="MSGraph.Chart.8">
                  <p:embed/>
                </p:oleObj>
              </mc:Choice>
              <mc:Fallback>
                <p:oleObj name="Диаграмма" r:id="rId5" imgW="5457749" imgH="3753002" progId="MSGraph.Char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88088" y="2661989"/>
                        <a:ext cx="4691137" cy="322543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74160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3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OleChart spid="11" grpId="0"/>
      <p:bldP spid="12" grpId="0" animBg="1" autoUpdateAnimBg="0"/>
      <p:bldOleChart spid="13" grpId="0"/>
    </p:bldLst>
  </p:timing>
</p:sld>
</file>

<file path=ppt/theme/theme1.xml><?xml version="1.0" encoding="utf-8"?>
<a:theme xmlns:a="http://schemas.openxmlformats.org/drawingml/2006/main" name="Corp_theme">
  <a:themeElements>
    <a:clrScheme name="corp_colors">
      <a:dk1>
        <a:srgbClr val="05336E"/>
      </a:dk1>
      <a:lt1>
        <a:srgbClr val="FFFFFF"/>
      </a:lt1>
      <a:dk2>
        <a:srgbClr val="05336E"/>
      </a:dk2>
      <a:lt2>
        <a:srgbClr val="FFFFFF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C490AA"/>
      </a:hlink>
      <a:folHlink>
        <a:srgbClr val="954F72"/>
      </a:folHlink>
    </a:clrScheme>
    <a:fontScheme name="Corp_fonts">
      <a:majorFont>
        <a:latin typeface="PT Sans Bold"/>
        <a:ea typeface=""/>
        <a:cs typeface=""/>
      </a:majorFont>
      <a:minorFont>
        <a:latin typeface="PT Sans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_template_work v1_1.pptx" id="{E421589F-A87B-4D78-BE7B-F65C0323631E}" vid="{D87D3405-CB64-4356-82E3-AAF32D429973}"/>
    </a:ext>
  </a:extLst>
</a:theme>
</file>

<file path=ppt/theme/theme2.xml><?xml version="1.0" encoding="utf-8"?>
<a:theme xmlns:a="http://schemas.openxmlformats.org/drawingml/2006/main" name="Corp_theme_large">
  <a:themeElements>
    <a:clrScheme name="corp_colors">
      <a:dk1>
        <a:srgbClr val="05336E"/>
      </a:dk1>
      <a:lt1>
        <a:srgbClr val="FFFFFF"/>
      </a:lt1>
      <a:dk2>
        <a:srgbClr val="05336E"/>
      </a:dk2>
      <a:lt2>
        <a:srgbClr val="FFFFFF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C490AA"/>
      </a:hlink>
      <a:folHlink>
        <a:srgbClr val="954F72"/>
      </a:folHlink>
    </a:clrScheme>
    <a:fontScheme name="Corp_fonts">
      <a:majorFont>
        <a:latin typeface="PT Sans Bold"/>
        <a:ea typeface=""/>
        <a:cs typeface=""/>
      </a:majorFont>
      <a:minorFont>
        <a:latin typeface="PT Sans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_template_work v1_1.pptx" id="{E421589F-A87B-4D78-BE7B-F65C0323631E}" vid="{43545E15-58F6-4453-84EC-A32F34A6A5E4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Presentation_template_v1_1</Template>
  <TotalTime>547</TotalTime>
  <Words>1445</Words>
  <Application>Microsoft Office PowerPoint</Application>
  <PresentationFormat>Широкоэкранный</PresentationFormat>
  <Paragraphs>184</Paragraphs>
  <Slides>18</Slides>
  <Notes>1</Notes>
  <HiddenSlides>0</HiddenSlides>
  <MMClips>3</MMClips>
  <ScaleCrop>false</ScaleCrop>
  <HeadingPairs>
    <vt:vector size="8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2</vt:i4>
      </vt:variant>
      <vt:variant>
        <vt:lpstr>Внедренные серверы OLE</vt:lpstr>
      </vt:variant>
      <vt:variant>
        <vt:i4>2</vt:i4>
      </vt:variant>
      <vt:variant>
        <vt:lpstr>Заголовки слайдов</vt:lpstr>
      </vt:variant>
      <vt:variant>
        <vt:i4>18</vt:i4>
      </vt:variant>
    </vt:vector>
  </HeadingPairs>
  <TitlesOfParts>
    <vt:vector size="29" baseType="lpstr">
      <vt:lpstr>PT Sans</vt:lpstr>
      <vt:lpstr>PT Sans Bold</vt:lpstr>
      <vt:lpstr>TimesNewRomanPSMT</vt:lpstr>
      <vt:lpstr>Arial</vt:lpstr>
      <vt:lpstr>Calibri</vt:lpstr>
      <vt:lpstr>Symbol</vt:lpstr>
      <vt:lpstr>Times New Roman</vt:lpstr>
      <vt:lpstr>Corp_theme</vt:lpstr>
      <vt:lpstr>Corp_theme_large</vt:lpstr>
      <vt:lpstr>Equation</vt:lpstr>
      <vt:lpstr>Диаграмма</vt:lpstr>
      <vt:lpstr>Презентация PowerPoint</vt:lpstr>
      <vt:lpstr>Перечень лабораторных работ</vt:lpstr>
      <vt:lpstr>лабораторные работы в семестре</vt:lpstr>
      <vt:lpstr>ИНСТРУКТАЖ ПО ТЕХНИКЕ БЕЗОПАСНОСТИ</vt:lpstr>
      <vt:lpstr>III класс защиты от поражения электрическим током</vt:lpstr>
      <vt:lpstr>ИНСТРУКТАЖ ПО ТЕХНИКЕ БЕЗОПАСНОСТИ</vt:lpstr>
      <vt:lpstr>РИСК ВОЗДЕЙСТВИЯ ЭЛЕКТРИЧЕСКОГО ТОКА </vt:lpstr>
      <vt:lpstr>Лабораторная работа № 2</vt:lpstr>
      <vt:lpstr>РИСК ВОЗДЕЙСТВИЯ ЭЛЕКТРИЧЕСКОГО ТОКА </vt:lpstr>
      <vt:lpstr>Лабораторная работа № 2</vt:lpstr>
      <vt:lpstr>Лабораторная работа № 5, 19</vt:lpstr>
      <vt:lpstr>Нормативные документы</vt:lpstr>
      <vt:lpstr>Нормативные документы</vt:lpstr>
      <vt:lpstr>Нормативные документы</vt:lpstr>
      <vt:lpstr>Лабораторная работа № 5, 19</vt:lpstr>
      <vt:lpstr>Лабораторная работа № 6, 17</vt:lpstr>
      <vt:lpstr>Лабораторная работа № 7</vt:lpstr>
      <vt:lpstr>Лабораторные работы на видео</vt:lpstr>
    </vt:vector>
  </TitlesOfParts>
  <Company>СПбГЭТУ "ЛЭТИ"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Примеры решения задач</dc:title>
  <dc:creator>Иванов А Н</dc:creator>
  <cp:lastModifiedBy>БУКАНИН</cp:lastModifiedBy>
  <cp:revision>73</cp:revision>
  <cp:lastPrinted>2018-07-23T12:58:38Z</cp:lastPrinted>
  <dcterms:created xsi:type="dcterms:W3CDTF">2020-08-06T12:23:27Z</dcterms:created>
  <dcterms:modified xsi:type="dcterms:W3CDTF">2021-02-04T10:13:28Z</dcterms:modified>
</cp:coreProperties>
</file>